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5405F-47E0-4449-BF00-875D61203E47}" v="1" dt="2021-06-16T18:49:16.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4" d="100"/>
          <a:sy n="64" d="100"/>
        </p:scale>
        <p:origin x="1752"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 Warmath" userId="95acf7f303230a83" providerId="LiveId" clId="{E165405F-47E0-4449-BF00-875D61203E47}"/>
    <pc:docChg chg="custSel modSld">
      <pc:chgData name="Dee Warmath" userId="95acf7f303230a83" providerId="LiveId" clId="{E165405F-47E0-4449-BF00-875D61203E47}" dt="2021-06-16T18:49:57.719" v="241" actId="1076"/>
      <pc:docMkLst>
        <pc:docMk/>
      </pc:docMkLst>
      <pc:sldChg chg="modSp mod">
        <pc:chgData name="Dee Warmath" userId="95acf7f303230a83" providerId="LiveId" clId="{E165405F-47E0-4449-BF00-875D61203E47}" dt="2021-06-16T18:49:57.719" v="241" actId="1076"/>
        <pc:sldMkLst>
          <pc:docMk/>
          <pc:sldMk cId="1618137016" sldId="256"/>
        </pc:sldMkLst>
        <pc:spChg chg="mod">
          <ac:chgData name="Dee Warmath" userId="95acf7f303230a83" providerId="LiveId" clId="{E165405F-47E0-4449-BF00-875D61203E47}" dt="2021-06-16T18:49:57.719" v="241" actId="1076"/>
          <ac:spMkLst>
            <pc:docMk/>
            <pc:sldMk cId="1618137016" sldId="256"/>
            <ac:spMk id="11" creationId="{F93B6469-A500-4758-99E7-EB8CF2896226}"/>
          </ac:spMkLst>
        </pc:spChg>
        <pc:spChg chg="mod">
          <ac:chgData name="Dee Warmath" userId="95acf7f303230a83" providerId="LiveId" clId="{E165405F-47E0-4449-BF00-875D61203E47}" dt="2021-06-16T18:47:51.325" v="34" actId="20577"/>
          <ac:spMkLst>
            <pc:docMk/>
            <pc:sldMk cId="1618137016" sldId="256"/>
            <ac:spMk id="12" creationId="{B9C3A7D2-9D08-40B8-9BB2-D6B2A33EA32B}"/>
          </ac:spMkLst>
        </pc:spChg>
      </pc:sldChg>
      <pc:sldChg chg="modSp mod">
        <pc:chgData name="Dee Warmath" userId="95acf7f303230a83" providerId="LiveId" clId="{E165405F-47E0-4449-BF00-875D61203E47}" dt="2021-06-16T18:48:45.259" v="177" actId="20577"/>
        <pc:sldMkLst>
          <pc:docMk/>
          <pc:sldMk cId="2554813719" sldId="257"/>
        </pc:sldMkLst>
        <pc:spChg chg="mod">
          <ac:chgData name="Dee Warmath" userId="95acf7f303230a83" providerId="LiveId" clId="{E165405F-47E0-4449-BF00-875D61203E47}" dt="2021-06-16T18:48:45.259" v="177" actId="20577"/>
          <ac:spMkLst>
            <pc:docMk/>
            <pc:sldMk cId="2554813719" sldId="257"/>
            <ac:spMk id="8" creationId="{1CCCA206-E352-4F24-9FF6-56D9417DE9DF}"/>
          </ac:spMkLst>
        </pc:spChg>
      </pc:sldChg>
      <pc:sldChg chg="modSp mod">
        <pc:chgData name="Dee Warmath" userId="95acf7f303230a83" providerId="LiveId" clId="{E165405F-47E0-4449-BF00-875D61203E47}" dt="2021-06-16T18:49:16.302" v="214"/>
        <pc:sldMkLst>
          <pc:docMk/>
          <pc:sldMk cId="2732645160" sldId="258"/>
        </pc:sldMkLst>
        <pc:spChg chg="mod">
          <ac:chgData name="Dee Warmath" userId="95acf7f303230a83" providerId="LiveId" clId="{E165405F-47E0-4449-BF00-875D61203E47}" dt="2021-06-16T18:48:56.824" v="213" actId="5793"/>
          <ac:spMkLst>
            <pc:docMk/>
            <pc:sldMk cId="2732645160" sldId="258"/>
            <ac:spMk id="4" creationId="{724AB0F6-B328-489E-833C-11E06BCC76A9}"/>
          </ac:spMkLst>
        </pc:spChg>
        <pc:spChg chg="mod">
          <ac:chgData name="Dee Warmath" userId="95acf7f303230a83" providerId="LiveId" clId="{E165405F-47E0-4449-BF00-875D61203E47}" dt="2021-06-16T18:49:16.302" v="214"/>
          <ac:spMkLst>
            <pc:docMk/>
            <pc:sldMk cId="2732645160" sldId="258"/>
            <ac:spMk id="6" creationId="{87C783A0-75A7-48E8-BD83-437D66573AA0}"/>
          </ac:spMkLst>
        </pc:spChg>
      </pc:sldChg>
      <pc:sldChg chg="modSp">
        <pc:chgData name="Dee Warmath" userId="95acf7f303230a83" providerId="LiveId" clId="{E165405F-47E0-4449-BF00-875D61203E47}" dt="2021-06-16T18:49:16.302" v="214"/>
        <pc:sldMkLst>
          <pc:docMk/>
          <pc:sldMk cId="725195516" sldId="259"/>
        </pc:sldMkLst>
        <pc:spChg chg="mod">
          <ac:chgData name="Dee Warmath" userId="95acf7f303230a83" providerId="LiveId" clId="{E165405F-47E0-4449-BF00-875D61203E47}" dt="2021-06-16T18:49:16.302" v="214"/>
          <ac:spMkLst>
            <pc:docMk/>
            <pc:sldMk cId="725195516" sldId="259"/>
            <ac:spMk id="6" creationId="{87C783A0-75A7-48E8-BD83-437D66573AA0}"/>
          </ac:spMkLst>
        </pc:spChg>
        <pc:spChg chg="mod">
          <ac:chgData name="Dee Warmath" userId="95acf7f303230a83" providerId="LiveId" clId="{E165405F-47E0-4449-BF00-875D61203E47}" dt="2021-06-16T18:49:16.302" v="214"/>
          <ac:spMkLst>
            <pc:docMk/>
            <pc:sldMk cId="725195516" sldId="259"/>
            <ac:spMk id="7" creationId="{9D82A3AA-FFCC-44FC-BC53-00CDA13E51EE}"/>
          </ac:spMkLst>
        </pc:spChg>
      </pc:sldChg>
      <pc:sldChg chg="modSp">
        <pc:chgData name="Dee Warmath" userId="95acf7f303230a83" providerId="LiveId" clId="{E165405F-47E0-4449-BF00-875D61203E47}" dt="2021-06-16T18:49:16.302" v="214"/>
        <pc:sldMkLst>
          <pc:docMk/>
          <pc:sldMk cId="2909902828" sldId="261"/>
        </pc:sldMkLst>
        <pc:spChg chg="mod">
          <ac:chgData name="Dee Warmath" userId="95acf7f303230a83" providerId="LiveId" clId="{E165405F-47E0-4449-BF00-875D61203E47}" dt="2021-06-16T18:49:16.302" v="214"/>
          <ac:spMkLst>
            <pc:docMk/>
            <pc:sldMk cId="2909902828" sldId="261"/>
            <ac:spMk id="6" creationId="{87C783A0-75A7-48E8-BD83-437D66573AA0}"/>
          </ac:spMkLst>
        </pc:spChg>
      </pc:sldChg>
      <pc:sldChg chg="modSp">
        <pc:chgData name="Dee Warmath" userId="95acf7f303230a83" providerId="LiveId" clId="{E165405F-47E0-4449-BF00-875D61203E47}" dt="2021-06-16T18:49:16.302" v="214"/>
        <pc:sldMkLst>
          <pc:docMk/>
          <pc:sldMk cId="2503415739" sldId="262"/>
        </pc:sldMkLst>
        <pc:graphicFrameChg chg="mod">
          <ac:chgData name="Dee Warmath" userId="95acf7f303230a83" providerId="LiveId" clId="{E165405F-47E0-4449-BF00-875D61203E47}" dt="2021-06-16T18:49:16.302" v="214"/>
          <ac:graphicFrameMkLst>
            <pc:docMk/>
            <pc:sldMk cId="2503415739" sldId="262"/>
            <ac:graphicFrameMk id="7" creationId="{6FCCD533-2692-4737-8F0C-054ADAA75F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40812-D00B-468C-8579-6F0E2B6EB3AD}" type="datetimeFigureOut">
              <a:rPr lang="en-US" smtClean="0"/>
              <a:t>6/16/2021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B591-6ABA-4A65-AD3E-53C2B61202A0}" type="slidenum">
              <a:rPr lang="en-US" smtClean="0"/>
              <a:t>‹#›</a:t>
            </a:fld>
            <a:endParaRPr lang="en-US"/>
          </a:p>
        </p:txBody>
      </p:sp>
    </p:spTree>
    <p:extLst>
      <p:ext uri="{BB962C8B-B14F-4D97-AF65-F5344CB8AC3E}">
        <p14:creationId xmlns:p14="http://schemas.microsoft.com/office/powerpoint/2010/main" val="83154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4925F-54B3-4F64-9988-3B868869DEA4}"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140131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925F-54B3-4F64-9988-3B868869DEA4}"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20131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925F-54B3-4F64-9988-3B868869DEA4}"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103533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925F-54B3-4F64-9988-3B868869DEA4}"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314687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4925F-54B3-4F64-9988-3B868869DEA4}"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206426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4925F-54B3-4F64-9988-3B868869DEA4}"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184186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4925F-54B3-4F64-9988-3B868869DEA4}"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152234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44925F-54B3-4F64-9988-3B868869DEA4}"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417475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4925F-54B3-4F64-9988-3B868869DEA4}"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427138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744925F-54B3-4F64-9988-3B868869DEA4}"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54185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744925F-54B3-4F64-9988-3B868869DEA4}"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3EE40-BC81-4CFD-B64F-3B831EA1EFD9}" type="slidenum">
              <a:rPr lang="en-US" smtClean="0"/>
              <a:t>‹#›</a:t>
            </a:fld>
            <a:endParaRPr lang="en-US"/>
          </a:p>
        </p:txBody>
      </p:sp>
    </p:spTree>
    <p:extLst>
      <p:ext uri="{BB962C8B-B14F-4D97-AF65-F5344CB8AC3E}">
        <p14:creationId xmlns:p14="http://schemas.microsoft.com/office/powerpoint/2010/main" val="353137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744925F-54B3-4F64-9988-3B868869DEA4}" type="datetimeFigureOut">
              <a:rPr lang="en-US" smtClean="0"/>
              <a:t>6/16/2021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4F3EE40-BC81-4CFD-B64F-3B831EA1EFD9}" type="slidenum">
              <a:rPr lang="en-US" smtClean="0"/>
              <a:t>‹#›</a:t>
            </a:fld>
            <a:endParaRPr lang="en-US"/>
          </a:p>
        </p:txBody>
      </p:sp>
    </p:spTree>
    <p:extLst>
      <p:ext uri="{BB962C8B-B14F-4D97-AF65-F5344CB8AC3E}">
        <p14:creationId xmlns:p14="http://schemas.microsoft.com/office/powerpoint/2010/main" val="3389730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warmath@ug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6">
            <a:extLst>
              <a:ext uri="{FF2B5EF4-FFF2-40B4-BE49-F238E27FC236}">
                <a16:creationId xmlns:a16="http://schemas.microsoft.com/office/drawing/2014/main" id="{79D3FE7F-7049-4CE1-83A3-F1E07E97DDB4}"/>
              </a:ext>
            </a:extLst>
          </p:cNvPr>
          <p:cNvGrpSpPr/>
          <p:nvPr/>
        </p:nvGrpSpPr>
        <p:grpSpPr>
          <a:xfrm>
            <a:off x="0" y="3810"/>
            <a:ext cx="7772400" cy="10054590"/>
            <a:chOff x="0" y="3810"/>
            <a:chExt cx="7772400" cy="10054590"/>
          </a:xfrm>
        </p:grpSpPr>
        <p:pic>
          <p:nvPicPr>
            <p:cNvPr id="5" name="object 7">
              <a:extLst>
                <a:ext uri="{FF2B5EF4-FFF2-40B4-BE49-F238E27FC236}">
                  <a16:creationId xmlns:a16="http://schemas.microsoft.com/office/drawing/2014/main" id="{C5DE4A5A-C3B0-4D83-A247-B247A962AD0A}"/>
                </a:ext>
              </a:extLst>
            </p:cNvPr>
            <p:cNvPicPr/>
            <p:nvPr/>
          </p:nvPicPr>
          <p:blipFill>
            <a:blip r:embed="rId2" cstate="print"/>
            <a:stretch>
              <a:fillRect/>
            </a:stretch>
          </p:blipFill>
          <p:spPr>
            <a:xfrm>
              <a:off x="0" y="3810"/>
              <a:ext cx="7772400" cy="10054590"/>
            </a:xfrm>
            <a:prstGeom prst="rect">
              <a:avLst/>
            </a:prstGeom>
          </p:spPr>
        </p:pic>
        <p:sp>
          <p:nvSpPr>
            <p:cNvPr id="6" name="object 8">
              <a:extLst>
                <a:ext uri="{FF2B5EF4-FFF2-40B4-BE49-F238E27FC236}">
                  <a16:creationId xmlns:a16="http://schemas.microsoft.com/office/drawing/2014/main" id="{CA9F169E-C888-40B5-A00D-4063B740AF37}"/>
                </a:ext>
              </a:extLst>
            </p:cNvPr>
            <p:cNvSpPr/>
            <p:nvPr/>
          </p:nvSpPr>
          <p:spPr>
            <a:xfrm>
              <a:off x="304800" y="304800"/>
              <a:ext cx="0" cy="9448800"/>
            </a:xfrm>
            <a:custGeom>
              <a:avLst/>
              <a:gdLst/>
              <a:ahLst/>
              <a:cxnLst/>
              <a:rect l="l" t="t" r="r" b="b"/>
              <a:pathLst>
                <a:path h="9448800">
                  <a:moveTo>
                    <a:pt x="0" y="0"/>
                  </a:moveTo>
                  <a:lnTo>
                    <a:pt x="0" y="9448800"/>
                  </a:lnTo>
                </a:path>
              </a:pathLst>
            </a:custGeom>
            <a:ln w="25400">
              <a:solidFill>
                <a:srgbClr val="FFFFFF"/>
              </a:solidFill>
            </a:ln>
          </p:spPr>
          <p:txBody>
            <a:bodyPr wrap="square" lIns="0" tIns="0" rIns="0" bIns="0" rtlCol="0"/>
            <a:lstStyle/>
            <a:p>
              <a:endParaRPr>
                <a:latin typeface="Georgia" panose="02040502050405020303" pitchFamily="18" charset="0"/>
              </a:endParaRPr>
            </a:p>
          </p:txBody>
        </p:sp>
        <p:sp>
          <p:nvSpPr>
            <p:cNvPr id="7" name="object 9">
              <a:extLst>
                <a:ext uri="{FF2B5EF4-FFF2-40B4-BE49-F238E27FC236}">
                  <a16:creationId xmlns:a16="http://schemas.microsoft.com/office/drawing/2014/main" id="{9018EF55-1F98-44EA-9160-E0ECFB8AA7DC}"/>
                </a:ext>
              </a:extLst>
            </p:cNvPr>
            <p:cNvSpPr/>
            <p:nvPr/>
          </p:nvSpPr>
          <p:spPr>
            <a:xfrm>
              <a:off x="7467600" y="304800"/>
              <a:ext cx="0" cy="9442450"/>
            </a:xfrm>
            <a:custGeom>
              <a:avLst/>
              <a:gdLst/>
              <a:ahLst/>
              <a:cxnLst/>
              <a:rect l="l" t="t" r="r" b="b"/>
              <a:pathLst>
                <a:path h="9442450">
                  <a:moveTo>
                    <a:pt x="0" y="0"/>
                  </a:moveTo>
                  <a:lnTo>
                    <a:pt x="0" y="9442450"/>
                  </a:lnTo>
                </a:path>
              </a:pathLst>
            </a:custGeom>
            <a:ln w="25400">
              <a:solidFill>
                <a:srgbClr val="FFFFFF"/>
              </a:solidFill>
            </a:ln>
          </p:spPr>
          <p:txBody>
            <a:bodyPr wrap="square" lIns="0" tIns="0" rIns="0" bIns="0" rtlCol="0"/>
            <a:lstStyle/>
            <a:p>
              <a:endParaRPr>
                <a:latin typeface="Georgia" panose="02040502050405020303" pitchFamily="18" charset="0"/>
              </a:endParaRPr>
            </a:p>
          </p:txBody>
        </p:sp>
        <p:sp>
          <p:nvSpPr>
            <p:cNvPr id="8" name="object 10">
              <a:extLst>
                <a:ext uri="{FF2B5EF4-FFF2-40B4-BE49-F238E27FC236}">
                  <a16:creationId xmlns:a16="http://schemas.microsoft.com/office/drawing/2014/main" id="{7E4CB7E7-81B4-4835-96E5-72CDCBFB4D7B}"/>
                </a:ext>
              </a:extLst>
            </p:cNvPr>
            <p:cNvSpPr/>
            <p:nvPr/>
          </p:nvSpPr>
          <p:spPr>
            <a:xfrm>
              <a:off x="292100" y="304800"/>
              <a:ext cx="7188200" cy="0"/>
            </a:xfrm>
            <a:custGeom>
              <a:avLst/>
              <a:gdLst/>
              <a:ahLst/>
              <a:cxnLst/>
              <a:rect l="l" t="t" r="r" b="b"/>
              <a:pathLst>
                <a:path w="7188200">
                  <a:moveTo>
                    <a:pt x="0" y="0"/>
                  </a:moveTo>
                  <a:lnTo>
                    <a:pt x="7188200" y="0"/>
                  </a:lnTo>
                </a:path>
              </a:pathLst>
            </a:custGeom>
            <a:ln w="25400">
              <a:solidFill>
                <a:srgbClr val="FFFFFF"/>
              </a:solidFill>
            </a:ln>
          </p:spPr>
          <p:txBody>
            <a:bodyPr wrap="square" lIns="0" tIns="0" rIns="0" bIns="0" rtlCol="0"/>
            <a:lstStyle/>
            <a:p>
              <a:endParaRPr>
                <a:latin typeface="Georgia" panose="02040502050405020303" pitchFamily="18" charset="0"/>
              </a:endParaRPr>
            </a:p>
          </p:txBody>
        </p:sp>
        <p:sp>
          <p:nvSpPr>
            <p:cNvPr id="9" name="object 11">
              <a:extLst>
                <a:ext uri="{FF2B5EF4-FFF2-40B4-BE49-F238E27FC236}">
                  <a16:creationId xmlns:a16="http://schemas.microsoft.com/office/drawing/2014/main" id="{E8275312-8173-4D23-A94C-0399703C5C68}"/>
                </a:ext>
              </a:extLst>
            </p:cNvPr>
            <p:cNvSpPr/>
            <p:nvPr/>
          </p:nvSpPr>
          <p:spPr>
            <a:xfrm>
              <a:off x="292100" y="9753600"/>
              <a:ext cx="7188200" cy="0"/>
            </a:xfrm>
            <a:custGeom>
              <a:avLst/>
              <a:gdLst/>
              <a:ahLst/>
              <a:cxnLst/>
              <a:rect l="l" t="t" r="r" b="b"/>
              <a:pathLst>
                <a:path w="7188200">
                  <a:moveTo>
                    <a:pt x="0" y="0"/>
                  </a:moveTo>
                  <a:lnTo>
                    <a:pt x="7188200" y="0"/>
                  </a:lnTo>
                </a:path>
              </a:pathLst>
            </a:custGeom>
            <a:ln w="25400">
              <a:solidFill>
                <a:srgbClr val="FFFFFF"/>
              </a:solidFill>
            </a:ln>
          </p:spPr>
          <p:txBody>
            <a:bodyPr wrap="square" lIns="0" tIns="0" rIns="0" bIns="0" rtlCol="0"/>
            <a:lstStyle/>
            <a:p>
              <a:endParaRPr>
                <a:latin typeface="Georgia" panose="02040502050405020303" pitchFamily="18" charset="0"/>
              </a:endParaRPr>
            </a:p>
          </p:txBody>
        </p:sp>
        <p:pic>
          <p:nvPicPr>
            <p:cNvPr id="10" name="object 12">
              <a:extLst>
                <a:ext uri="{FF2B5EF4-FFF2-40B4-BE49-F238E27FC236}">
                  <a16:creationId xmlns:a16="http://schemas.microsoft.com/office/drawing/2014/main" id="{C46C8D2D-5A41-492C-A186-73083F718C0C}"/>
                </a:ext>
              </a:extLst>
            </p:cNvPr>
            <p:cNvPicPr/>
            <p:nvPr/>
          </p:nvPicPr>
          <p:blipFill>
            <a:blip r:embed="rId3" cstate="print"/>
            <a:stretch>
              <a:fillRect/>
            </a:stretch>
          </p:blipFill>
          <p:spPr>
            <a:xfrm>
              <a:off x="4386656" y="472440"/>
              <a:ext cx="3019983" cy="899159"/>
            </a:xfrm>
            <a:prstGeom prst="rect">
              <a:avLst/>
            </a:prstGeom>
          </p:spPr>
        </p:pic>
      </p:grpSp>
      <p:sp>
        <p:nvSpPr>
          <p:cNvPr id="11" name="TextBox 10">
            <a:extLst>
              <a:ext uri="{FF2B5EF4-FFF2-40B4-BE49-F238E27FC236}">
                <a16:creationId xmlns:a16="http://schemas.microsoft.com/office/drawing/2014/main" id="{F93B6469-A500-4758-99E7-EB8CF2896226}"/>
              </a:ext>
            </a:extLst>
          </p:cNvPr>
          <p:cNvSpPr txBox="1"/>
          <p:nvPr/>
        </p:nvSpPr>
        <p:spPr>
          <a:xfrm>
            <a:off x="609601" y="5262993"/>
            <a:ext cx="5229065" cy="3785652"/>
          </a:xfrm>
          <a:prstGeom prst="rect">
            <a:avLst/>
          </a:prstGeom>
          <a:noFill/>
        </p:spPr>
        <p:txBody>
          <a:bodyPr wrap="square" rtlCol="0">
            <a:spAutoFit/>
          </a:bodyPr>
          <a:lstStyle/>
          <a:p>
            <a:r>
              <a:rPr lang="en-US" sz="4800" dirty="0">
                <a:solidFill>
                  <a:schemeClr val="bg1"/>
                </a:solidFill>
                <a:latin typeface="Georgia" panose="02040502050405020303" pitchFamily="18" charset="0"/>
              </a:rPr>
              <a:t>Social Entrepreneurship in Consumer Well0-being Handbook</a:t>
            </a:r>
          </a:p>
        </p:txBody>
      </p:sp>
      <p:sp>
        <p:nvSpPr>
          <p:cNvPr id="12" name="TextBox 11">
            <a:extLst>
              <a:ext uri="{FF2B5EF4-FFF2-40B4-BE49-F238E27FC236}">
                <a16:creationId xmlns:a16="http://schemas.microsoft.com/office/drawing/2014/main" id="{B9C3A7D2-9D08-40B8-9BB2-D6B2A33EA32B}"/>
              </a:ext>
            </a:extLst>
          </p:cNvPr>
          <p:cNvSpPr txBox="1"/>
          <p:nvPr/>
        </p:nvSpPr>
        <p:spPr>
          <a:xfrm>
            <a:off x="727022" y="9150260"/>
            <a:ext cx="3545173"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Revised June 2021</a:t>
            </a:r>
          </a:p>
        </p:txBody>
      </p:sp>
    </p:spTree>
    <p:extLst>
      <p:ext uri="{BB962C8B-B14F-4D97-AF65-F5344CB8AC3E}">
        <p14:creationId xmlns:p14="http://schemas.microsoft.com/office/powerpoint/2010/main" val="161813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FBF2D7-7806-48A6-8CCB-D21774B09580}"/>
              </a:ext>
            </a:extLst>
          </p:cNvPr>
          <p:cNvSpPr txBox="1"/>
          <p:nvPr/>
        </p:nvSpPr>
        <p:spPr>
          <a:xfrm>
            <a:off x="452205" y="989352"/>
            <a:ext cx="6735579" cy="584775"/>
          </a:xfrm>
          <a:prstGeom prst="rect">
            <a:avLst/>
          </a:prstGeom>
          <a:noFill/>
        </p:spPr>
        <p:txBody>
          <a:bodyPr wrap="square" rtlCol="0">
            <a:spAutoFit/>
          </a:bodyPr>
          <a:lstStyle/>
          <a:p>
            <a:r>
              <a:rPr lang="en-US" sz="3200" dirty="0">
                <a:latin typeface="Georgia" panose="02040502050405020303" pitchFamily="18" charset="0"/>
              </a:rPr>
              <a:t>How to Use the Handbook</a:t>
            </a:r>
          </a:p>
        </p:txBody>
      </p:sp>
      <p:sp>
        <p:nvSpPr>
          <p:cNvPr id="5" name="TextBox 4">
            <a:extLst>
              <a:ext uri="{FF2B5EF4-FFF2-40B4-BE49-F238E27FC236}">
                <a16:creationId xmlns:a16="http://schemas.microsoft.com/office/drawing/2014/main" id="{17CC8744-4642-47B2-90CA-40846DA89993}"/>
              </a:ext>
            </a:extLst>
          </p:cNvPr>
          <p:cNvSpPr txBox="1"/>
          <p:nvPr/>
        </p:nvSpPr>
        <p:spPr>
          <a:xfrm>
            <a:off x="452204" y="1913746"/>
            <a:ext cx="6735579" cy="2031325"/>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sz="2400" dirty="0">
                <a:latin typeface="Georgia" panose="02040502050405020303" pitchFamily="18" charset="0"/>
              </a:rPr>
              <a:t> To understand the major</a:t>
            </a:r>
          </a:p>
          <a:p>
            <a:pPr marL="285750" indent="-285750">
              <a:spcAft>
                <a:spcPts val="1200"/>
              </a:spcAft>
              <a:buFont typeface="Wingdings" panose="05000000000000000000" pitchFamily="2" charset="2"/>
              <a:buChar char="q"/>
            </a:pPr>
            <a:r>
              <a:rPr lang="en-US" sz="2400" dirty="0">
                <a:latin typeface="Georgia" panose="02040502050405020303" pitchFamily="18" charset="0"/>
              </a:rPr>
              <a:t> To consider possible careers</a:t>
            </a:r>
          </a:p>
          <a:p>
            <a:pPr marL="285750" indent="-285750">
              <a:spcAft>
                <a:spcPts val="1200"/>
              </a:spcAft>
              <a:buFont typeface="Wingdings" panose="05000000000000000000" pitchFamily="2" charset="2"/>
              <a:buChar char="q"/>
            </a:pPr>
            <a:r>
              <a:rPr lang="en-US" sz="2400" dirty="0">
                <a:latin typeface="Georgia" panose="02040502050405020303" pitchFamily="18" charset="0"/>
              </a:rPr>
              <a:t> To review the course requirements</a:t>
            </a:r>
          </a:p>
          <a:p>
            <a:pPr marL="285750" indent="-285750">
              <a:spcAft>
                <a:spcPts val="1200"/>
              </a:spcAft>
              <a:buFont typeface="Wingdings" panose="05000000000000000000" pitchFamily="2" charset="2"/>
              <a:buChar char="q"/>
            </a:pPr>
            <a:r>
              <a:rPr lang="en-US" sz="2400" dirty="0">
                <a:latin typeface="Georgia" panose="02040502050405020303" pitchFamily="18" charset="0"/>
              </a:rPr>
              <a:t>To plan your program of study</a:t>
            </a:r>
          </a:p>
        </p:txBody>
      </p:sp>
      <p:cxnSp>
        <p:nvCxnSpPr>
          <p:cNvPr id="7" name="Straight Connector 6">
            <a:extLst>
              <a:ext uri="{FF2B5EF4-FFF2-40B4-BE49-F238E27FC236}">
                <a16:creationId xmlns:a16="http://schemas.microsoft.com/office/drawing/2014/main" id="{FCCCB804-1202-4C98-B26E-C365D329B89F}"/>
              </a:ext>
            </a:extLst>
          </p:cNvPr>
          <p:cNvCxnSpPr/>
          <p:nvPr/>
        </p:nvCxnSpPr>
        <p:spPr>
          <a:xfrm>
            <a:off x="554637" y="1776335"/>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CCA206-E352-4F24-9FF6-56D9417DE9DF}"/>
              </a:ext>
            </a:extLst>
          </p:cNvPr>
          <p:cNvSpPr txBox="1"/>
          <p:nvPr/>
        </p:nvSpPr>
        <p:spPr>
          <a:xfrm>
            <a:off x="488430" y="6451603"/>
            <a:ext cx="6795540" cy="2492990"/>
          </a:xfrm>
          <a:prstGeom prst="rect">
            <a:avLst/>
          </a:prstGeom>
          <a:noFill/>
        </p:spPr>
        <p:txBody>
          <a:bodyPr wrap="square" rtlCol="0">
            <a:spAutoFit/>
          </a:bodyPr>
          <a:lstStyle/>
          <a:p>
            <a:pPr>
              <a:spcAft>
                <a:spcPts val="1200"/>
              </a:spcAft>
            </a:pPr>
            <a:r>
              <a:rPr lang="en-US" sz="1400" kern="1200" dirty="0">
                <a:solidFill>
                  <a:schemeClr val="tx1"/>
                </a:solidFill>
                <a:latin typeface="Georgia" panose="02040502050405020303" pitchFamily="18" charset="0"/>
              </a:rPr>
              <a:t>Applications for admission to Social Entrepreneurship will be accepted up to the third Friday of the Fall and Spring semesters.</a:t>
            </a:r>
          </a:p>
          <a:p>
            <a:pPr>
              <a:spcAft>
                <a:spcPts val="1200"/>
              </a:spcAft>
            </a:pPr>
            <a:r>
              <a:rPr lang="en-US" sz="1400" dirty="0">
                <a:latin typeface="Georgia" panose="02040502050405020303" pitchFamily="18" charset="0"/>
              </a:rPr>
              <a:t>Students who are planning to major in Social Entrepreneurship and wish to be advised by a Social Entrepreneurship advisor prior to acceptance to the major must be designated as an intended Social Entrepreneurship major.</a:t>
            </a:r>
          </a:p>
          <a:p>
            <a:pPr>
              <a:spcAft>
                <a:spcPts val="1200"/>
              </a:spcAft>
            </a:pPr>
            <a:r>
              <a:rPr lang="en-US" sz="1400" kern="1200" dirty="0">
                <a:solidFill>
                  <a:schemeClr val="tx1"/>
                </a:solidFill>
                <a:latin typeface="Georgia" panose="02040502050405020303" pitchFamily="18" charset="0"/>
              </a:rPr>
              <a:t>If you are interested in Social Entrepreneurship as a major, you will need to complete the application for Social Entrepreneurship found at the following URL:</a:t>
            </a:r>
          </a:p>
          <a:p>
            <a:pPr>
              <a:spcAft>
                <a:spcPts val="1200"/>
              </a:spcAft>
            </a:pPr>
            <a:r>
              <a:rPr lang="en-US" sz="1400" dirty="0">
                <a:latin typeface="Georgia" panose="02040502050405020303" pitchFamily="18" charset="0"/>
              </a:rPr>
              <a:t>If you have specific questions, please contact Dr. Dee Warmath (</a:t>
            </a:r>
            <a:r>
              <a:rPr lang="en-US" sz="1400" dirty="0">
                <a:latin typeface="Georgia" panose="02040502050405020303" pitchFamily="18" charset="0"/>
                <a:hlinkClick r:id="rId2"/>
              </a:rPr>
              <a:t>warmath@uga.edu</a:t>
            </a:r>
            <a:r>
              <a:rPr lang="en-US" sz="1400" dirty="0">
                <a:latin typeface="Georgia" panose="02040502050405020303" pitchFamily="18" charset="0"/>
              </a:rPr>
              <a:t>) or Mr. </a:t>
            </a:r>
            <a:r>
              <a:rPr lang="en-US" sz="1400" dirty="0" err="1">
                <a:latin typeface="Georgia" panose="02040502050405020303" pitchFamily="18" charset="0"/>
              </a:rPr>
              <a:t>Ahmaud</a:t>
            </a:r>
            <a:r>
              <a:rPr lang="en-US" sz="1400" dirty="0">
                <a:latin typeface="Georgia" panose="02040502050405020303" pitchFamily="18" charset="0"/>
              </a:rPr>
              <a:t> Templeton (ahmaud@uga.edu).</a:t>
            </a:r>
            <a:endParaRPr lang="en-US" sz="1400" kern="1200" dirty="0">
              <a:solidFill>
                <a:schemeClr val="tx1"/>
              </a:solidFill>
              <a:latin typeface="Georgia" panose="02040502050405020303" pitchFamily="18" charset="0"/>
            </a:endParaRPr>
          </a:p>
        </p:txBody>
      </p:sp>
      <p:sp>
        <p:nvSpPr>
          <p:cNvPr id="9" name="TextBox 8">
            <a:extLst>
              <a:ext uri="{FF2B5EF4-FFF2-40B4-BE49-F238E27FC236}">
                <a16:creationId xmlns:a16="http://schemas.microsoft.com/office/drawing/2014/main" id="{EB9E601A-6CE0-4220-8DD2-8B18AE8152E8}"/>
              </a:ext>
            </a:extLst>
          </p:cNvPr>
          <p:cNvSpPr txBox="1"/>
          <p:nvPr/>
        </p:nvSpPr>
        <p:spPr>
          <a:xfrm>
            <a:off x="548391" y="5758723"/>
            <a:ext cx="6735579" cy="584775"/>
          </a:xfrm>
          <a:prstGeom prst="rect">
            <a:avLst/>
          </a:prstGeom>
          <a:noFill/>
        </p:spPr>
        <p:txBody>
          <a:bodyPr wrap="square" rtlCol="0">
            <a:spAutoFit/>
          </a:bodyPr>
          <a:lstStyle/>
          <a:p>
            <a:r>
              <a:rPr lang="en-US" sz="3200" dirty="0">
                <a:latin typeface="Georgia" panose="02040502050405020303" pitchFamily="18" charset="0"/>
              </a:rPr>
              <a:t>Notes:</a:t>
            </a:r>
          </a:p>
        </p:txBody>
      </p:sp>
    </p:spTree>
    <p:extLst>
      <p:ext uri="{BB962C8B-B14F-4D97-AF65-F5344CB8AC3E}">
        <p14:creationId xmlns:p14="http://schemas.microsoft.com/office/powerpoint/2010/main" val="255481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384749" y="539648"/>
            <a:ext cx="6735579" cy="584775"/>
          </a:xfrm>
          <a:prstGeom prst="rect">
            <a:avLst/>
          </a:prstGeom>
          <a:noFill/>
        </p:spPr>
        <p:txBody>
          <a:bodyPr wrap="square" rtlCol="0">
            <a:spAutoFit/>
          </a:bodyPr>
          <a:lstStyle/>
          <a:p>
            <a:r>
              <a:rPr lang="en-US" sz="3200" dirty="0">
                <a:latin typeface="Georgia" panose="02040502050405020303" pitchFamily="18" charset="0"/>
              </a:rPr>
              <a:t>The Social Entrepreneurship Major</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487181" y="1326631"/>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C783A0-75A7-48E8-BD83-437D66573AA0}"/>
              </a:ext>
            </a:extLst>
          </p:cNvPr>
          <p:cNvSpPr txBox="1"/>
          <p:nvPr/>
        </p:nvSpPr>
        <p:spPr>
          <a:xfrm>
            <a:off x="487181" y="1602285"/>
            <a:ext cx="6795540" cy="8125301"/>
          </a:xfrm>
          <a:prstGeom prst="rect">
            <a:avLst/>
          </a:prstGeom>
          <a:noFill/>
        </p:spPr>
        <p:txBody>
          <a:bodyPr wrap="square" rtlCol="0">
            <a:spAutoFit/>
          </a:bodyPr>
          <a:lstStyle/>
          <a:p>
            <a:pPr>
              <a:spcAft>
                <a:spcPts val="1200"/>
              </a:spcAft>
            </a:pPr>
            <a:r>
              <a:rPr lang="en-US" sz="1400" kern="1200" dirty="0">
                <a:solidFill>
                  <a:schemeClr val="tx1"/>
                </a:solidFill>
                <a:latin typeface="Georgia" panose="02040502050405020303" pitchFamily="18" charset="0"/>
              </a:rPr>
              <a:t>Social Entrepreneurship equips students with the process, skills, and knowledge they require to shine the light and solve the riddle for a variety of wicked, interdisciplinary consumer problems in society. Shining the light involves bringing attention to the problem that motivates action. Solving the riddle involves design, implementation, and evaluation of innovative approaches.</a:t>
            </a:r>
          </a:p>
          <a:p>
            <a:pPr>
              <a:spcAft>
                <a:spcPts val="1200"/>
              </a:spcAft>
            </a:pPr>
            <a:r>
              <a:rPr lang="en-US" sz="1400" dirty="0">
                <a:latin typeface="Georgia" panose="02040502050405020303" pitchFamily="18" charset="0"/>
              </a:rPr>
              <a:t>The major is built on the concept of design thinking for consumer well-being. </a:t>
            </a:r>
            <a:r>
              <a:rPr lang="en-US" sz="1400" kern="1200" dirty="0">
                <a:solidFill>
                  <a:schemeClr val="tx1"/>
                </a:solidFill>
                <a:latin typeface="Georgia" panose="02040502050405020303" pitchFamily="18" charset="0"/>
              </a:rPr>
              <a:t>The core courses in the major provide process and skills that can be applied across a wide range of topics. </a:t>
            </a:r>
            <a:r>
              <a:rPr lang="en-US" sz="1400" dirty="0">
                <a:latin typeface="Georgia" panose="02040502050405020303" pitchFamily="18" charset="0"/>
              </a:rPr>
              <a:t>Beyond these five courses, students majoring in Social Entrepreneurship choose from courses across UGA to build expertise in a particular area of interest. We call this area of interest the student’s “substantive or content area.” For example, a student may want to focus on building financial well-being as their substantive area. Perhaps their career goal is to establish a fin tech start up to improve financial well-being for their target audience. They might choose courses related to financial decision making, behavioral economics, psychological and/or sociological theory, and game design.</a:t>
            </a:r>
          </a:p>
          <a:p>
            <a:pPr>
              <a:spcAft>
                <a:spcPts val="1200"/>
              </a:spcAft>
            </a:pPr>
            <a:r>
              <a:rPr lang="en-US" sz="1400" b="1" dirty="0">
                <a:latin typeface="Georgia" panose="02040502050405020303" pitchFamily="18" charset="0"/>
              </a:rPr>
              <a:t>Design thinking for consumer well-being + expertise in a particular area of interest = preparation to make a difference.</a:t>
            </a:r>
            <a:endParaRPr lang="en-US" sz="1400" kern="1200" dirty="0">
              <a:solidFill>
                <a:schemeClr val="tx1"/>
              </a:solidFill>
              <a:latin typeface="Georgia" panose="02040502050405020303" pitchFamily="18" charset="0"/>
            </a:endParaRPr>
          </a:p>
          <a:p>
            <a:pPr>
              <a:spcAft>
                <a:spcPts val="1200"/>
              </a:spcAft>
            </a:pPr>
            <a:r>
              <a:rPr lang="en-US" sz="1400" kern="1200" dirty="0">
                <a:solidFill>
                  <a:schemeClr val="tx1"/>
                </a:solidFill>
                <a:latin typeface="Georgia" panose="02040502050405020303" pitchFamily="18" charset="0"/>
              </a:rPr>
              <a:t>Upon graduation with a major in Social Entrepreneurship, the student will be prepared to articulate their chosen content area in relation to their career objectives, to describe the purpose of social entrepreneurship, and to apply the methods and process of social entrepreneurship.</a:t>
            </a:r>
            <a:endParaRPr lang="en-US" sz="1400" dirty="0">
              <a:latin typeface="Georgia" panose="02040502050405020303" pitchFamily="18" charset="0"/>
            </a:endParaRPr>
          </a:p>
          <a:p>
            <a:pPr>
              <a:spcAft>
                <a:spcPts val="1200"/>
              </a:spcAft>
            </a:pPr>
            <a:r>
              <a:rPr lang="en-US" sz="1400" kern="1200" dirty="0">
                <a:solidFill>
                  <a:schemeClr val="tx1"/>
                </a:solidFill>
                <a:latin typeface="Georgia" panose="02040502050405020303" pitchFamily="18" charset="0"/>
              </a:rPr>
              <a:t>Requirements for admission include:</a:t>
            </a:r>
          </a:p>
          <a:p>
            <a:pPr marL="285750" indent="-285750">
              <a:buFont typeface="Arial" panose="020B0604020202020204" pitchFamily="34" charset="0"/>
              <a:buChar char="•"/>
            </a:pPr>
            <a:r>
              <a:rPr lang="en-US" sz="1400" dirty="0">
                <a:latin typeface="Georgia" panose="02040502050405020303" pitchFamily="18" charset="0"/>
              </a:rPr>
              <a:t>Cumulative GPA of 2.0 or better</a:t>
            </a:r>
          </a:p>
          <a:p>
            <a:pPr marL="285750" indent="-285750">
              <a:buFont typeface="Arial" panose="020B0604020202020204" pitchFamily="34" charset="0"/>
              <a:buChar char="•"/>
            </a:pPr>
            <a:r>
              <a:rPr lang="en-US" sz="1400" kern="1200" dirty="0">
                <a:solidFill>
                  <a:schemeClr val="tx1"/>
                </a:solidFill>
                <a:latin typeface="Georgia" panose="02040502050405020303" pitchFamily="18" charset="0"/>
              </a:rPr>
              <a:t>Completion of Core Areas I-V</a:t>
            </a:r>
          </a:p>
          <a:p>
            <a:pPr marL="285750" indent="-285750">
              <a:buFont typeface="Arial" panose="020B0604020202020204" pitchFamily="34" charset="0"/>
              <a:buChar char="•"/>
            </a:pPr>
            <a:r>
              <a:rPr lang="en-US" sz="1400" dirty="0">
                <a:latin typeface="Georgia" panose="02040502050405020303" pitchFamily="18" charset="0"/>
              </a:rPr>
              <a:t>GPA of 2.8 or better in Areas I, II, III and V</a:t>
            </a:r>
          </a:p>
          <a:p>
            <a:pPr marL="285750" indent="-285750">
              <a:buFont typeface="Arial" panose="020B0604020202020204" pitchFamily="34" charset="0"/>
              <a:buChar char="•"/>
            </a:pPr>
            <a:r>
              <a:rPr lang="en-US" sz="1400" kern="1200" dirty="0">
                <a:solidFill>
                  <a:schemeClr val="tx1"/>
                </a:solidFill>
                <a:latin typeface="Georgia" panose="02040502050405020303" pitchFamily="18" charset="0"/>
              </a:rPr>
              <a:t>Statement describing </a:t>
            </a:r>
            <a:r>
              <a:rPr lang="en-US" sz="1400" dirty="0">
                <a:latin typeface="Georgia" panose="02040502050405020303" pitchFamily="18" charset="0"/>
              </a:rPr>
              <a:t>career goals and </a:t>
            </a:r>
            <a:r>
              <a:rPr lang="en-US" sz="1400" dirty="0" err="1">
                <a:latin typeface="Georgia" panose="02040502050405020303" pitchFamily="18" charset="0"/>
              </a:rPr>
              <a:t>proposted</a:t>
            </a:r>
            <a:r>
              <a:rPr lang="en-US" sz="1400" dirty="0">
                <a:latin typeface="Georgia" panose="02040502050405020303" pitchFamily="18" charset="0"/>
              </a:rPr>
              <a:t> substantive area of study to support career goals</a:t>
            </a:r>
          </a:p>
          <a:p>
            <a:endParaRPr lang="en-US" sz="1400" kern="1200" dirty="0">
              <a:solidFill>
                <a:schemeClr val="tx1"/>
              </a:solidFill>
              <a:latin typeface="Georgia" panose="02040502050405020303" pitchFamily="18" charset="0"/>
            </a:endParaRPr>
          </a:p>
          <a:p>
            <a:pPr>
              <a:spcAft>
                <a:spcPts val="1200"/>
              </a:spcAft>
            </a:pPr>
            <a:r>
              <a:rPr lang="en-US" sz="1400" kern="1200" dirty="0">
                <a:solidFill>
                  <a:schemeClr val="tx1"/>
                </a:solidFill>
                <a:latin typeface="Georgia" panose="02040502050405020303" pitchFamily="18" charset="0"/>
              </a:rPr>
              <a:t>Since Social Entrepreneurship is a high-demand major, the number of students admitted in any given semester will be determined by the available number of slots. Thus, meeting the minimum requirements does not guarantee acceptance into the major.</a:t>
            </a:r>
            <a:endParaRPr lang="en-US" sz="1400" dirty="0">
              <a:latin typeface="Georgia" panose="02040502050405020303" pitchFamily="18" charset="0"/>
            </a:endParaRPr>
          </a:p>
          <a:p>
            <a:endParaRPr lang="en-US" sz="1400" kern="1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73264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422224" y="314795"/>
            <a:ext cx="6735579" cy="584775"/>
          </a:xfrm>
          <a:prstGeom prst="rect">
            <a:avLst/>
          </a:prstGeom>
          <a:noFill/>
        </p:spPr>
        <p:txBody>
          <a:bodyPr wrap="square" rtlCol="0">
            <a:spAutoFit/>
          </a:bodyPr>
          <a:lstStyle/>
          <a:p>
            <a:r>
              <a:rPr lang="en-US" sz="3200" dirty="0">
                <a:latin typeface="Georgia" panose="02040502050405020303" pitchFamily="18" charset="0"/>
              </a:rPr>
              <a:t>Potential Careers</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524656" y="1101778"/>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C783A0-75A7-48E8-BD83-437D66573AA0}"/>
              </a:ext>
            </a:extLst>
          </p:cNvPr>
          <p:cNvSpPr txBox="1"/>
          <p:nvPr/>
        </p:nvSpPr>
        <p:spPr>
          <a:xfrm>
            <a:off x="524656" y="1377432"/>
            <a:ext cx="6795540" cy="307777"/>
          </a:xfrm>
          <a:prstGeom prst="rect">
            <a:avLst/>
          </a:prstGeom>
          <a:noFill/>
        </p:spPr>
        <p:txBody>
          <a:bodyPr wrap="square" rtlCol="0">
            <a:spAutoFit/>
          </a:bodyPr>
          <a:lstStyle/>
          <a:p>
            <a:pPr>
              <a:spcAft>
                <a:spcPts val="1200"/>
              </a:spcAft>
            </a:pPr>
            <a:r>
              <a:rPr lang="en-US" sz="1400" b="1" kern="1200" dirty="0">
                <a:solidFill>
                  <a:schemeClr val="tx1"/>
                </a:solidFill>
                <a:latin typeface="Georgia" panose="02040502050405020303" pitchFamily="18" charset="0"/>
              </a:rPr>
              <a:t>What might you do with a Social Entrepreneurship major?</a:t>
            </a:r>
          </a:p>
        </p:txBody>
      </p:sp>
      <p:sp>
        <p:nvSpPr>
          <p:cNvPr id="7" name="TextBox 6">
            <a:extLst>
              <a:ext uri="{FF2B5EF4-FFF2-40B4-BE49-F238E27FC236}">
                <a16:creationId xmlns:a16="http://schemas.microsoft.com/office/drawing/2014/main" id="{9D82A3AA-FFCC-44FC-BC53-00CDA13E51EE}"/>
              </a:ext>
            </a:extLst>
          </p:cNvPr>
          <p:cNvSpPr txBox="1"/>
          <p:nvPr/>
        </p:nvSpPr>
        <p:spPr>
          <a:xfrm>
            <a:off x="524656" y="3463563"/>
            <a:ext cx="6795540" cy="307777"/>
          </a:xfrm>
          <a:prstGeom prst="rect">
            <a:avLst/>
          </a:prstGeom>
          <a:noFill/>
        </p:spPr>
        <p:txBody>
          <a:bodyPr wrap="square" rtlCol="0">
            <a:spAutoFit/>
          </a:bodyPr>
          <a:lstStyle/>
          <a:p>
            <a:pPr>
              <a:spcAft>
                <a:spcPts val="1200"/>
              </a:spcAft>
            </a:pPr>
            <a:r>
              <a:rPr lang="en-US" sz="1400" b="1" kern="1200" dirty="0">
                <a:solidFill>
                  <a:schemeClr val="tx1"/>
                </a:solidFill>
                <a:latin typeface="Georgia" panose="02040502050405020303" pitchFamily="18" charset="0"/>
              </a:rPr>
              <a:t>Who hires Social Entrepreneurship graduates?</a:t>
            </a:r>
          </a:p>
        </p:txBody>
      </p:sp>
      <p:sp>
        <p:nvSpPr>
          <p:cNvPr id="2" name="TextBox 1">
            <a:extLst>
              <a:ext uri="{FF2B5EF4-FFF2-40B4-BE49-F238E27FC236}">
                <a16:creationId xmlns:a16="http://schemas.microsoft.com/office/drawing/2014/main" id="{2D0A5A8F-38BC-4732-B84F-F21FE03C42A2}"/>
              </a:ext>
            </a:extLst>
          </p:cNvPr>
          <p:cNvSpPr txBox="1"/>
          <p:nvPr/>
        </p:nvSpPr>
        <p:spPr>
          <a:xfrm>
            <a:off x="577121" y="1791813"/>
            <a:ext cx="3249118" cy="369332"/>
          </a:xfrm>
          <a:prstGeom prst="rect">
            <a:avLst/>
          </a:prstGeom>
          <a:noFill/>
        </p:spPr>
        <p:txBody>
          <a:bodyPr wrap="square" rtlCol="0">
            <a:spAutoFit/>
          </a:bodyPr>
          <a:lstStyle/>
          <a:p>
            <a:r>
              <a:rPr lang="en-US" dirty="0">
                <a:solidFill>
                  <a:srgbClr val="C00000"/>
                </a:solidFill>
              </a:rPr>
              <a:t>Start a non-profit organization</a:t>
            </a:r>
          </a:p>
        </p:txBody>
      </p:sp>
      <p:sp>
        <p:nvSpPr>
          <p:cNvPr id="8" name="TextBox 7">
            <a:extLst>
              <a:ext uri="{FF2B5EF4-FFF2-40B4-BE49-F238E27FC236}">
                <a16:creationId xmlns:a16="http://schemas.microsoft.com/office/drawing/2014/main" id="{A6391381-ACD5-460C-9785-A853795DD855}"/>
              </a:ext>
            </a:extLst>
          </p:cNvPr>
          <p:cNvSpPr txBox="1"/>
          <p:nvPr/>
        </p:nvSpPr>
        <p:spPr>
          <a:xfrm>
            <a:off x="3908685" y="2258355"/>
            <a:ext cx="3803754" cy="369332"/>
          </a:xfrm>
          <a:prstGeom prst="rect">
            <a:avLst/>
          </a:prstGeom>
          <a:noFill/>
        </p:spPr>
        <p:txBody>
          <a:bodyPr wrap="square" rtlCol="0">
            <a:spAutoFit/>
          </a:bodyPr>
          <a:lstStyle/>
          <a:p>
            <a:r>
              <a:rPr lang="en-US" dirty="0">
                <a:solidFill>
                  <a:srgbClr val="C00000"/>
                </a:solidFill>
              </a:rPr>
              <a:t>Launch a company with a conscience</a:t>
            </a:r>
          </a:p>
        </p:txBody>
      </p:sp>
      <p:sp>
        <p:nvSpPr>
          <p:cNvPr id="9" name="TextBox 8">
            <a:extLst>
              <a:ext uri="{FF2B5EF4-FFF2-40B4-BE49-F238E27FC236}">
                <a16:creationId xmlns:a16="http://schemas.microsoft.com/office/drawing/2014/main" id="{DFF1C26A-7263-4AC3-BFEB-5E51CA8B6C88}"/>
              </a:ext>
            </a:extLst>
          </p:cNvPr>
          <p:cNvSpPr txBox="1"/>
          <p:nvPr/>
        </p:nvSpPr>
        <p:spPr>
          <a:xfrm>
            <a:off x="577121" y="2258355"/>
            <a:ext cx="3249118" cy="369332"/>
          </a:xfrm>
          <a:prstGeom prst="rect">
            <a:avLst/>
          </a:prstGeom>
          <a:noFill/>
        </p:spPr>
        <p:txBody>
          <a:bodyPr wrap="square" rtlCol="0">
            <a:spAutoFit/>
          </a:bodyPr>
          <a:lstStyle/>
          <a:p>
            <a:r>
              <a:rPr lang="en-US" dirty="0">
                <a:solidFill>
                  <a:srgbClr val="C00000"/>
                </a:solidFill>
              </a:rPr>
              <a:t>Work for a foundation</a:t>
            </a:r>
          </a:p>
        </p:txBody>
      </p:sp>
      <p:sp>
        <p:nvSpPr>
          <p:cNvPr id="10" name="TextBox 9">
            <a:extLst>
              <a:ext uri="{FF2B5EF4-FFF2-40B4-BE49-F238E27FC236}">
                <a16:creationId xmlns:a16="http://schemas.microsoft.com/office/drawing/2014/main" id="{A703FFC9-FD99-434E-9CA9-FA404CEBF827}"/>
              </a:ext>
            </a:extLst>
          </p:cNvPr>
          <p:cNvSpPr txBox="1"/>
          <p:nvPr/>
        </p:nvSpPr>
        <p:spPr>
          <a:xfrm>
            <a:off x="3908685" y="1791813"/>
            <a:ext cx="3249118" cy="369332"/>
          </a:xfrm>
          <a:prstGeom prst="rect">
            <a:avLst/>
          </a:prstGeom>
          <a:noFill/>
        </p:spPr>
        <p:txBody>
          <a:bodyPr wrap="square" rtlCol="0">
            <a:spAutoFit/>
          </a:bodyPr>
          <a:lstStyle/>
          <a:p>
            <a:r>
              <a:rPr lang="en-US" dirty="0">
                <a:solidFill>
                  <a:srgbClr val="C00000"/>
                </a:solidFill>
              </a:rPr>
              <a:t>Take a corporate position</a:t>
            </a:r>
          </a:p>
        </p:txBody>
      </p:sp>
      <p:sp>
        <p:nvSpPr>
          <p:cNvPr id="11" name="TextBox 10">
            <a:extLst>
              <a:ext uri="{FF2B5EF4-FFF2-40B4-BE49-F238E27FC236}">
                <a16:creationId xmlns:a16="http://schemas.microsoft.com/office/drawing/2014/main" id="{4045873D-7B95-4FCE-9121-FA66A23445B2}"/>
              </a:ext>
            </a:extLst>
          </p:cNvPr>
          <p:cNvSpPr txBox="1"/>
          <p:nvPr/>
        </p:nvSpPr>
        <p:spPr>
          <a:xfrm>
            <a:off x="3908685" y="2724898"/>
            <a:ext cx="3803754" cy="369332"/>
          </a:xfrm>
          <a:prstGeom prst="rect">
            <a:avLst/>
          </a:prstGeom>
          <a:noFill/>
        </p:spPr>
        <p:txBody>
          <a:bodyPr wrap="square" rtlCol="0">
            <a:spAutoFit/>
          </a:bodyPr>
          <a:lstStyle/>
          <a:p>
            <a:r>
              <a:rPr lang="en-US" dirty="0">
                <a:solidFill>
                  <a:srgbClr val="C00000"/>
                </a:solidFill>
              </a:rPr>
              <a:t>Become an innovator</a:t>
            </a:r>
          </a:p>
        </p:txBody>
      </p:sp>
      <p:sp>
        <p:nvSpPr>
          <p:cNvPr id="12" name="TextBox 11">
            <a:extLst>
              <a:ext uri="{FF2B5EF4-FFF2-40B4-BE49-F238E27FC236}">
                <a16:creationId xmlns:a16="http://schemas.microsoft.com/office/drawing/2014/main" id="{13120021-AC82-4226-B9BC-CA6969F9CA2E}"/>
              </a:ext>
            </a:extLst>
          </p:cNvPr>
          <p:cNvSpPr txBox="1"/>
          <p:nvPr/>
        </p:nvSpPr>
        <p:spPr>
          <a:xfrm>
            <a:off x="577121" y="2724898"/>
            <a:ext cx="3249118" cy="646331"/>
          </a:xfrm>
          <a:prstGeom prst="rect">
            <a:avLst/>
          </a:prstGeom>
          <a:noFill/>
        </p:spPr>
        <p:txBody>
          <a:bodyPr wrap="square" rtlCol="0">
            <a:spAutoFit/>
          </a:bodyPr>
          <a:lstStyle/>
          <a:p>
            <a:r>
              <a:rPr lang="en-US" dirty="0">
                <a:solidFill>
                  <a:srgbClr val="C00000"/>
                </a:solidFill>
              </a:rPr>
              <a:t>Make a difference in corporate social responsibility</a:t>
            </a:r>
          </a:p>
        </p:txBody>
      </p:sp>
      <p:sp>
        <p:nvSpPr>
          <p:cNvPr id="13" name="TextBox 12">
            <a:extLst>
              <a:ext uri="{FF2B5EF4-FFF2-40B4-BE49-F238E27FC236}">
                <a16:creationId xmlns:a16="http://schemas.microsoft.com/office/drawing/2014/main" id="{16187132-6788-4D0F-AE13-B9C36BA1E074}"/>
              </a:ext>
            </a:extLst>
          </p:cNvPr>
          <p:cNvSpPr txBox="1"/>
          <p:nvPr/>
        </p:nvSpPr>
        <p:spPr>
          <a:xfrm>
            <a:off x="577121" y="3863674"/>
            <a:ext cx="6795540" cy="1046440"/>
          </a:xfrm>
          <a:prstGeom prst="rect">
            <a:avLst/>
          </a:prstGeom>
          <a:noFill/>
        </p:spPr>
        <p:txBody>
          <a:bodyPr wrap="square" rtlCol="0">
            <a:spAutoFit/>
          </a:bodyPr>
          <a:lstStyle/>
          <a:p>
            <a:pPr>
              <a:spcAft>
                <a:spcPts val="1200"/>
              </a:spcAft>
            </a:pPr>
            <a:r>
              <a:rPr lang="en-US" sz="1400" kern="1200" dirty="0">
                <a:solidFill>
                  <a:schemeClr val="tx1"/>
                </a:solidFill>
                <a:latin typeface="Georgia" panose="02040502050405020303" pitchFamily="18" charset="0"/>
              </a:rPr>
              <a:t>AT&amp;T | Bloomingdale’s | Home Depot | Oracle | Insight Global | Nordstrom</a:t>
            </a:r>
          </a:p>
          <a:p>
            <a:pPr>
              <a:spcAft>
                <a:spcPts val="1200"/>
              </a:spcAft>
            </a:pPr>
            <a:r>
              <a:rPr lang="en-US" sz="1400" dirty="0">
                <a:latin typeface="Georgia" panose="02040502050405020303" pitchFamily="18" charset="0"/>
              </a:rPr>
              <a:t>The University of Georgia | Publicis Worldwide | Northeast Health District | </a:t>
            </a:r>
          </a:p>
          <a:p>
            <a:pPr>
              <a:spcAft>
                <a:spcPts val="1200"/>
              </a:spcAft>
            </a:pPr>
            <a:r>
              <a:rPr lang="en-US" sz="1400" dirty="0" err="1">
                <a:latin typeface="Georgia" panose="02040502050405020303" pitchFamily="18" charset="0"/>
              </a:rPr>
              <a:t>Avaline</a:t>
            </a:r>
            <a:r>
              <a:rPr lang="en-US" sz="1400" dirty="0">
                <a:latin typeface="Georgia" panose="02040502050405020303" pitchFamily="18" charset="0"/>
              </a:rPr>
              <a:t> | </a:t>
            </a:r>
            <a:endParaRPr lang="en-US" sz="1400" kern="1200" dirty="0">
              <a:solidFill>
                <a:schemeClr val="tx1"/>
              </a:solidFill>
              <a:latin typeface="Georgia" panose="02040502050405020303" pitchFamily="18" charset="0"/>
            </a:endParaRPr>
          </a:p>
        </p:txBody>
      </p:sp>
      <p:graphicFrame>
        <p:nvGraphicFramePr>
          <p:cNvPr id="3" name="Table 2">
            <a:extLst>
              <a:ext uri="{FF2B5EF4-FFF2-40B4-BE49-F238E27FC236}">
                <a16:creationId xmlns:a16="http://schemas.microsoft.com/office/drawing/2014/main" id="{C8FAC5F7-2A55-4767-8525-AEB2B68B6B30}"/>
              </a:ext>
            </a:extLst>
          </p:cNvPr>
          <p:cNvGraphicFramePr>
            <a:graphicFrameLocks noGrp="1"/>
          </p:cNvGraphicFramePr>
          <p:nvPr>
            <p:extLst>
              <p:ext uri="{D42A27DB-BD31-4B8C-83A1-F6EECF244321}">
                <p14:modId xmlns:p14="http://schemas.microsoft.com/office/powerpoint/2010/main" val="1078605626"/>
              </p:ext>
            </p:extLst>
          </p:nvPr>
        </p:nvGraphicFramePr>
        <p:xfrm>
          <a:off x="485401" y="5866391"/>
          <a:ext cx="6846568" cy="1103172"/>
        </p:xfrm>
        <a:graphic>
          <a:graphicData uri="http://schemas.openxmlformats.org/drawingml/2006/table">
            <a:tbl>
              <a:tblPr firstRow="1" bandRow="1">
                <a:tableStyleId>{2D5ABB26-0587-4C30-8999-92F81FD0307C}</a:tableStyleId>
              </a:tblPr>
              <a:tblGrid>
                <a:gridCol w="1950720">
                  <a:extLst>
                    <a:ext uri="{9D8B030D-6E8A-4147-A177-3AD203B41FA5}">
                      <a16:colId xmlns:a16="http://schemas.microsoft.com/office/drawing/2014/main" val="3369161897"/>
                    </a:ext>
                  </a:extLst>
                </a:gridCol>
                <a:gridCol w="1815464">
                  <a:extLst>
                    <a:ext uri="{9D8B030D-6E8A-4147-A177-3AD203B41FA5}">
                      <a16:colId xmlns:a16="http://schemas.microsoft.com/office/drawing/2014/main" val="1423547697"/>
                    </a:ext>
                  </a:extLst>
                </a:gridCol>
                <a:gridCol w="1152525">
                  <a:extLst>
                    <a:ext uri="{9D8B030D-6E8A-4147-A177-3AD203B41FA5}">
                      <a16:colId xmlns:a16="http://schemas.microsoft.com/office/drawing/2014/main" val="1068564126"/>
                    </a:ext>
                  </a:extLst>
                </a:gridCol>
                <a:gridCol w="1927859">
                  <a:extLst>
                    <a:ext uri="{9D8B030D-6E8A-4147-A177-3AD203B41FA5}">
                      <a16:colId xmlns:a16="http://schemas.microsoft.com/office/drawing/2014/main" val="4127758805"/>
                    </a:ext>
                  </a:extLst>
                </a:gridCol>
              </a:tblGrid>
              <a:tr h="1103172">
                <a:tc>
                  <a:txBody>
                    <a:bodyPr/>
                    <a:lstStyle/>
                    <a:p>
                      <a:pPr algn="ctr">
                        <a:lnSpc>
                          <a:spcPts val="3990"/>
                        </a:lnSpc>
                      </a:pPr>
                      <a:r>
                        <a:rPr sz="4200" b="1" spc="30" dirty="0">
                          <a:solidFill>
                            <a:srgbClr val="C00000"/>
                          </a:solidFill>
                          <a:latin typeface="Arial Narrow"/>
                          <a:cs typeface="Arial Narrow"/>
                        </a:rPr>
                        <a:t>67%</a:t>
                      </a:r>
                      <a:endParaRPr sz="4200" dirty="0">
                        <a:solidFill>
                          <a:srgbClr val="C00000"/>
                        </a:solidFill>
                        <a:latin typeface="Arial Narrow"/>
                        <a:cs typeface="Arial Narrow"/>
                      </a:endParaRPr>
                    </a:p>
                    <a:p>
                      <a:pPr algn="ctr">
                        <a:lnSpc>
                          <a:spcPts val="1400"/>
                        </a:lnSpc>
                      </a:pPr>
                      <a:r>
                        <a:rPr sz="1400" b="1" dirty="0">
                          <a:solidFill>
                            <a:srgbClr val="C00000"/>
                          </a:solidFill>
                          <a:latin typeface="Arial Narrow"/>
                          <a:cs typeface="Arial Narrow"/>
                        </a:rPr>
                        <a:t>Employed</a:t>
                      </a:r>
                      <a:r>
                        <a:rPr sz="1400" b="1" spc="-10" dirty="0">
                          <a:solidFill>
                            <a:srgbClr val="C00000"/>
                          </a:solidFill>
                          <a:latin typeface="Arial Narrow"/>
                          <a:cs typeface="Arial Narrow"/>
                        </a:rPr>
                        <a:t> </a:t>
                      </a:r>
                      <a:r>
                        <a:rPr sz="1400" b="1" dirty="0">
                          <a:solidFill>
                            <a:srgbClr val="C00000"/>
                          </a:solidFill>
                          <a:latin typeface="Arial Narrow"/>
                          <a:cs typeface="Arial Narrow"/>
                        </a:rPr>
                        <a:t>Full-</a:t>
                      </a:r>
                      <a:r>
                        <a:rPr sz="1400" b="1" spc="-55" dirty="0">
                          <a:solidFill>
                            <a:srgbClr val="C00000"/>
                          </a:solidFill>
                          <a:latin typeface="Arial Narrow"/>
                          <a:cs typeface="Arial Narrow"/>
                        </a:rPr>
                        <a:t>T</a:t>
                      </a:r>
                      <a:r>
                        <a:rPr sz="1400" b="1" dirty="0">
                          <a:solidFill>
                            <a:srgbClr val="C00000"/>
                          </a:solidFill>
                          <a:latin typeface="Arial Narrow"/>
                          <a:cs typeface="Arial Narrow"/>
                        </a:rPr>
                        <a:t>ime**</a:t>
                      </a:r>
                      <a:endParaRPr sz="1400" dirty="0">
                        <a:solidFill>
                          <a:srgbClr val="C00000"/>
                        </a:solidFill>
                        <a:latin typeface="Arial Narrow"/>
                        <a:cs typeface="Arial Narrow"/>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ts val="3990"/>
                        </a:lnSpc>
                      </a:pPr>
                      <a:r>
                        <a:rPr sz="4200" b="1" spc="30" dirty="0">
                          <a:solidFill>
                            <a:srgbClr val="C00000"/>
                          </a:solidFill>
                          <a:latin typeface="Arial Narrow"/>
                          <a:cs typeface="Arial Narrow"/>
                        </a:rPr>
                        <a:t>13%</a:t>
                      </a:r>
                      <a:endParaRPr sz="4200" dirty="0">
                        <a:solidFill>
                          <a:srgbClr val="C00000"/>
                        </a:solidFill>
                        <a:latin typeface="Arial Narrow"/>
                        <a:cs typeface="Arial Narrow"/>
                      </a:endParaRPr>
                    </a:p>
                    <a:p>
                      <a:pPr algn="ctr">
                        <a:lnSpc>
                          <a:spcPts val="1400"/>
                        </a:lnSpc>
                      </a:pPr>
                      <a:r>
                        <a:rPr sz="1400" b="1" dirty="0">
                          <a:solidFill>
                            <a:srgbClr val="C00000"/>
                          </a:solidFill>
                          <a:latin typeface="Arial Narrow"/>
                          <a:cs typeface="Arial Narrow"/>
                        </a:rPr>
                        <a:t>Employed</a:t>
                      </a:r>
                      <a:r>
                        <a:rPr sz="1400" b="1" spc="-10" dirty="0">
                          <a:solidFill>
                            <a:srgbClr val="C00000"/>
                          </a:solidFill>
                          <a:latin typeface="Arial Narrow"/>
                          <a:cs typeface="Arial Narrow"/>
                        </a:rPr>
                        <a:t> </a:t>
                      </a:r>
                      <a:r>
                        <a:rPr sz="1400" b="1" dirty="0">
                          <a:solidFill>
                            <a:srgbClr val="C00000"/>
                          </a:solidFill>
                          <a:latin typeface="Arial Narrow"/>
                          <a:cs typeface="Arial Narrow"/>
                        </a:rPr>
                        <a:t>Part-</a:t>
                      </a:r>
                      <a:r>
                        <a:rPr sz="1400" b="1" spc="-55" dirty="0">
                          <a:solidFill>
                            <a:srgbClr val="C00000"/>
                          </a:solidFill>
                          <a:latin typeface="Arial Narrow"/>
                          <a:cs typeface="Arial Narrow"/>
                        </a:rPr>
                        <a:t>T</a:t>
                      </a:r>
                      <a:r>
                        <a:rPr sz="1400" b="1" dirty="0">
                          <a:solidFill>
                            <a:srgbClr val="C00000"/>
                          </a:solidFill>
                          <a:latin typeface="Arial Narrow"/>
                          <a:cs typeface="Arial Narrow"/>
                        </a:rPr>
                        <a:t>ime</a:t>
                      </a:r>
                      <a:endParaRPr sz="1400" dirty="0">
                        <a:solidFill>
                          <a:srgbClr val="C00000"/>
                        </a:solidFill>
                        <a:latin typeface="Arial Narrow"/>
                        <a:cs typeface="Arial Narrow"/>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marL="249554">
                        <a:lnSpc>
                          <a:spcPts val="3990"/>
                        </a:lnSpc>
                      </a:pPr>
                      <a:r>
                        <a:rPr sz="4200" b="1" spc="75" dirty="0">
                          <a:solidFill>
                            <a:srgbClr val="C00000"/>
                          </a:solidFill>
                          <a:latin typeface="Arial Narrow"/>
                          <a:cs typeface="Arial Narrow"/>
                        </a:rPr>
                        <a:t>8%</a:t>
                      </a:r>
                      <a:endParaRPr sz="4200" dirty="0">
                        <a:solidFill>
                          <a:srgbClr val="C00000"/>
                        </a:solidFill>
                        <a:latin typeface="Arial Narrow"/>
                        <a:cs typeface="Arial Narrow"/>
                      </a:endParaRPr>
                    </a:p>
                    <a:p>
                      <a:pPr marL="210185">
                        <a:lnSpc>
                          <a:spcPts val="1400"/>
                        </a:lnSpc>
                      </a:pPr>
                      <a:r>
                        <a:rPr sz="1400" b="1" spc="-40" dirty="0">
                          <a:solidFill>
                            <a:srgbClr val="C00000"/>
                          </a:solidFill>
                          <a:latin typeface="Arial Narrow"/>
                          <a:cs typeface="Arial Narrow"/>
                        </a:rPr>
                        <a:t>Internships</a:t>
                      </a:r>
                      <a:endParaRPr sz="1400" dirty="0">
                        <a:solidFill>
                          <a:srgbClr val="C00000"/>
                        </a:solidFill>
                        <a:latin typeface="Arial Narrow"/>
                        <a:cs typeface="Arial Narrow"/>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tc>
                  <a:txBody>
                    <a:bodyPr/>
                    <a:lstStyle/>
                    <a:p>
                      <a:pPr algn="ctr">
                        <a:lnSpc>
                          <a:spcPts val="3990"/>
                        </a:lnSpc>
                      </a:pPr>
                      <a:r>
                        <a:rPr sz="4200" b="1" spc="75" dirty="0">
                          <a:solidFill>
                            <a:srgbClr val="C00000"/>
                          </a:solidFill>
                          <a:latin typeface="Arial Narrow"/>
                          <a:cs typeface="Arial Narrow"/>
                        </a:rPr>
                        <a:t>4%</a:t>
                      </a:r>
                      <a:endParaRPr sz="4200" dirty="0">
                        <a:solidFill>
                          <a:srgbClr val="C00000"/>
                        </a:solidFill>
                        <a:latin typeface="Arial Narrow"/>
                        <a:cs typeface="Arial Narrow"/>
                      </a:endParaRPr>
                    </a:p>
                    <a:p>
                      <a:pPr algn="ctr">
                        <a:lnSpc>
                          <a:spcPts val="1400"/>
                        </a:lnSpc>
                      </a:pPr>
                      <a:r>
                        <a:rPr sz="1400" b="1" dirty="0">
                          <a:solidFill>
                            <a:srgbClr val="C00000"/>
                          </a:solidFill>
                          <a:latin typeface="Arial Narrow"/>
                          <a:cs typeface="Arial Narrow"/>
                        </a:rPr>
                        <a:t>Attending</a:t>
                      </a:r>
                      <a:r>
                        <a:rPr sz="1400" b="1" spc="-10" dirty="0">
                          <a:solidFill>
                            <a:srgbClr val="C00000"/>
                          </a:solidFill>
                          <a:latin typeface="Arial Narrow"/>
                          <a:cs typeface="Arial Narrow"/>
                        </a:rPr>
                        <a:t> </a:t>
                      </a:r>
                      <a:r>
                        <a:rPr sz="1400" b="1" dirty="0">
                          <a:solidFill>
                            <a:srgbClr val="C00000"/>
                          </a:solidFill>
                          <a:latin typeface="Arial Narrow"/>
                          <a:cs typeface="Arial Narrow"/>
                        </a:rPr>
                        <a:t>Grad</a:t>
                      </a:r>
                      <a:r>
                        <a:rPr sz="1400" b="1" spc="-10" dirty="0">
                          <a:solidFill>
                            <a:srgbClr val="C00000"/>
                          </a:solidFill>
                          <a:latin typeface="Arial Narrow"/>
                          <a:cs typeface="Arial Narrow"/>
                        </a:rPr>
                        <a:t> </a:t>
                      </a:r>
                      <a:r>
                        <a:rPr sz="1400" b="1" dirty="0">
                          <a:solidFill>
                            <a:srgbClr val="C00000"/>
                          </a:solidFill>
                          <a:latin typeface="Arial Narrow"/>
                          <a:cs typeface="Arial Narrow"/>
                        </a:rPr>
                        <a:t>School</a:t>
                      </a:r>
                      <a:endParaRPr sz="1400" dirty="0">
                        <a:solidFill>
                          <a:srgbClr val="C00000"/>
                        </a:solidFill>
                        <a:latin typeface="Arial Narrow"/>
                        <a:cs typeface="Arial Narrow"/>
                      </a:endParaRPr>
                    </a:p>
                  </a:txBody>
                  <a:tcPr marL="0" marR="0" marT="0" marB="0" anchor="ctr">
                    <a:lnL w="12700">
                      <a:solidFill>
                        <a:srgbClr val="231F20"/>
                      </a:solidFill>
                      <a:prstDash val="solid"/>
                    </a:lnL>
                    <a:lnR w="12700">
                      <a:solidFill>
                        <a:srgbClr val="231F20"/>
                      </a:solidFill>
                      <a:prstDash val="solid"/>
                    </a:lnR>
                    <a:lnT w="12700">
                      <a:solidFill>
                        <a:srgbClr val="231F20"/>
                      </a:solidFill>
                      <a:prstDash val="solid"/>
                    </a:lnT>
                    <a:lnB w="12700">
                      <a:solidFill>
                        <a:srgbClr val="231F20"/>
                      </a:solidFill>
                      <a:prstDash val="solid"/>
                    </a:lnB>
                  </a:tcPr>
                </a:tc>
                <a:extLst>
                  <a:ext uri="{0D108BD9-81ED-4DB2-BD59-A6C34878D82A}">
                    <a16:rowId xmlns:a16="http://schemas.microsoft.com/office/drawing/2014/main" val="4163889383"/>
                  </a:ext>
                </a:extLst>
              </a:tr>
            </a:tbl>
          </a:graphicData>
        </a:graphic>
      </p:graphicFrame>
      <p:sp>
        <p:nvSpPr>
          <p:cNvPr id="14" name="TextBox 13">
            <a:extLst>
              <a:ext uri="{FF2B5EF4-FFF2-40B4-BE49-F238E27FC236}">
                <a16:creationId xmlns:a16="http://schemas.microsoft.com/office/drawing/2014/main" id="{83865320-FC8B-4221-8907-A8967E50A333}"/>
              </a:ext>
            </a:extLst>
          </p:cNvPr>
          <p:cNvSpPr txBox="1"/>
          <p:nvPr/>
        </p:nvSpPr>
        <p:spPr>
          <a:xfrm>
            <a:off x="524656" y="5216563"/>
            <a:ext cx="6795540" cy="307777"/>
          </a:xfrm>
          <a:prstGeom prst="rect">
            <a:avLst/>
          </a:prstGeom>
          <a:noFill/>
        </p:spPr>
        <p:txBody>
          <a:bodyPr wrap="square" rtlCol="0">
            <a:spAutoFit/>
          </a:bodyPr>
          <a:lstStyle/>
          <a:p>
            <a:pPr>
              <a:spcAft>
                <a:spcPts val="1200"/>
              </a:spcAft>
            </a:pPr>
            <a:r>
              <a:rPr lang="en-US" sz="1400" b="1" kern="1200" dirty="0">
                <a:solidFill>
                  <a:schemeClr val="tx1"/>
                </a:solidFill>
                <a:latin typeface="Georgia" panose="02040502050405020303" pitchFamily="18" charset="0"/>
              </a:rPr>
              <a:t>What are the outcomes of recent graduates?</a:t>
            </a:r>
          </a:p>
        </p:txBody>
      </p:sp>
      <p:grpSp>
        <p:nvGrpSpPr>
          <p:cNvPr id="18" name="object 53">
            <a:extLst>
              <a:ext uri="{FF2B5EF4-FFF2-40B4-BE49-F238E27FC236}">
                <a16:creationId xmlns:a16="http://schemas.microsoft.com/office/drawing/2014/main" id="{42AD9892-ACDA-43E6-89B7-9518A0F27099}"/>
              </a:ext>
            </a:extLst>
          </p:cNvPr>
          <p:cNvGrpSpPr/>
          <p:nvPr/>
        </p:nvGrpSpPr>
        <p:grpSpPr>
          <a:xfrm>
            <a:off x="6103920" y="640076"/>
            <a:ext cx="756920" cy="1099185"/>
            <a:chOff x="6103920" y="640076"/>
            <a:chExt cx="756920" cy="1099185"/>
          </a:xfrm>
        </p:grpSpPr>
        <p:sp>
          <p:nvSpPr>
            <p:cNvPr id="19" name="object 54">
              <a:extLst>
                <a:ext uri="{FF2B5EF4-FFF2-40B4-BE49-F238E27FC236}">
                  <a16:creationId xmlns:a16="http://schemas.microsoft.com/office/drawing/2014/main" id="{1700E595-3A89-4AAE-822B-3197F2C2B9BA}"/>
                </a:ext>
              </a:extLst>
            </p:cNvPr>
            <p:cNvSpPr/>
            <p:nvPr/>
          </p:nvSpPr>
          <p:spPr>
            <a:xfrm>
              <a:off x="6103920" y="640076"/>
              <a:ext cx="756920" cy="1099185"/>
            </a:xfrm>
            <a:custGeom>
              <a:avLst/>
              <a:gdLst/>
              <a:ahLst/>
              <a:cxnLst/>
              <a:rect l="l" t="t" r="r" b="b"/>
              <a:pathLst>
                <a:path w="756920" h="1099185">
                  <a:moveTo>
                    <a:pt x="756335" y="0"/>
                  </a:moveTo>
                  <a:lnTo>
                    <a:pt x="0" y="0"/>
                  </a:lnTo>
                  <a:lnTo>
                    <a:pt x="0" y="805472"/>
                  </a:lnTo>
                  <a:lnTo>
                    <a:pt x="4616" y="846226"/>
                  </a:lnTo>
                  <a:lnTo>
                    <a:pt x="17869" y="884581"/>
                  </a:lnTo>
                  <a:lnTo>
                    <a:pt x="38864" y="920399"/>
                  </a:lnTo>
                  <a:lnTo>
                    <a:pt x="66706" y="953538"/>
                  </a:lnTo>
                  <a:lnTo>
                    <a:pt x="100501" y="983859"/>
                  </a:lnTo>
                  <a:lnTo>
                    <a:pt x="139353" y="1011222"/>
                  </a:lnTo>
                  <a:lnTo>
                    <a:pt x="182369" y="1035487"/>
                  </a:lnTo>
                  <a:lnTo>
                    <a:pt x="228653" y="1056514"/>
                  </a:lnTo>
                  <a:lnTo>
                    <a:pt x="277310" y="1074162"/>
                  </a:lnTo>
                  <a:lnTo>
                    <a:pt x="327447" y="1088293"/>
                  </a:lnTo>
                  <a:lnTo>
                    <a:pt x="378167" y="1098765"/>
                  </a:lnTo>
                  <a:lnTo>
                    <a:pt x="428888" y="1088293"/>
                  </a:lnTo>
                  <a:lnTo>
                    <a:pt x="479025" y="1074162"/>
                  </a:lnTo>
                  <a:lnTo>
                    <a:pt x="527682" y="1056514"/>
                  </a:lnTo>
                  <a:lnTo>
                    <a:pt x="573966" y="1035487"/>
                  </a:lnTo>
                  <a:lnTo>
                    <a:pt x="616981" y="1011222"/>
                  </a:lnTo>
                  <a:lnTo>
                    <a:pt x="655834" y="983859"/>
                  </a:lnTo>
                  <a:lnTo>
                    <a:pt x="689628" y="953538"/>
                  </a:lnTo>
                  <a:lnTo>
                    <a:pt x="717471" y="920399"/>
                  </a:lnTo>
                  <a:lnTo>
                    <a:pt x="738466" y="884581"/>
                  </a:lnTo>
                  <a:lnTo>
                    <a:pt x="751719" y="846226"/>
                  </a:lnTo>
                  <a:lnTo>
                    <a:pt x="756335" y="805472"/>
                  </a:lnTo>
                  <a:lnTo>
                    <a:pt x="756335" y="0"/>
                  </a:lnTo>
                  <a:close/>
                </a:path>
              </a:pathLst>
            </a:custGeom>
            <a:solidFill>
              <a:srgbClr val="BB1F31"/>
            </a:solidFill>
          </p:spPr>
          <p:txBody>
            <a:bodyPr wrap="square" lIns="0" tIns="0" rIns="0" bIns="0" rtlCol="0"/>
            <a:lstStyle/>
            <a:p>
              <a:endParaRPr/>
            </a:p>
          </p:txBody>
        </p:sp>
        <p:pic>
          <p:nvPicPr>
            <p:cNvPr id="20" name="object 55">
              <a:extLst>
                <a:ext uri="{FF2B5EF4-FFF2-40B4-BE49-F238E27FC236}">
                  <a16:creationId xmlns:a16="http://schemas.microsoft.com/office/drawing/2014/main" id="{D12AF6A5-EEAF-43D3-94AC-4B8DB1813E44}"/>
                </a:ext>
              </a:extLst>
            </p:cNvPr>
            <p:cNvPicPr/>
            <p:nvPr/>
          </p:nvPicPr>
          <p:blipFill>
            <a:blip r:embed="rId2" cstate="print"/>
            <a:stretch>
              <a:fillRect/>
            </a:stretch>
          </p:blipFill>
          <p:spPr>
            <a:xfrm>
              <a:off x="6135446" y="671614"/>
              <a:ext cx="693280" cy="762469"/>
            </a:xfrm>
            <a:prstGeom prst="rect">
              <a:avLst/>
            </a:prstGeom>
          </p:spPr>
        </p:pic>
      </p:grpSp>
    </p:spTree>
    <p:extLst>
      <p:ext uri="{BB962C8B-B14F-4D97-AF65-F5344CB8AC3E}">
        <p14:creationId xmlns:p14="http://schemas.microsoft.com/office/powerpoint/2010/main" val="72519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384749" y="539648"/>
            <a:ext cx="6735579" cy="584775"/>
          </a:xfrm>
          <a:prstGeom prst="rect">
            <a:avLst/>
          </a:prstGeom>
          <a:noFill/>
        </p:spPr>
        <p:txBody>
          <a:bodyPr wrap="square" rtlCol="0">
            <a:spAutoFit/>
          </a:bodyPr>
          <a:lstStyle/>
          <a:p>
            <a:r>
              <a:rPr lang="en-US" sz="3200" dirty="0">
                <a:latin typeface="Georgia" panose="02040502050405020303" pitchFamily="18" charset="0"/>
              </a:rPr>
              <a:t>Major Requirements</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487181" y="1326631"/>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C783A0-75A7-48E8-BD83-437D66573AA0}"/>
              </a:ext>
            </a:extLst>
          </p:cNvPr>
          <p:cNvSpPr txBox="1"/>
          <p:nvPr/>
        </p:nvSpPr>
        <p:spPr>
          <a:xfrm>
            <a:off x="487180" y="1602285"/>
            <a:ext cx="6977921" cy="6986528"/>
          </a:xfrm>
          <a:prstGeom prst="rect">
            <a:avLst/>
          </a:prstGeom>
          <a:noFill/>
        </p:spPr>
        <p:txBody>
          <a:bodyPr wrap="square" rtlCol="0">
            <a:spAutoFit/>
          </a:bodyPr>
          <a:lstStyle/>
          <a:p>
            <a:r>
              <a:rPr lang="en-US" sz="1400" b="1" dirty="0">
                <a:latin typeface="Georgia" panose="02040502050405020303" pitchFamily="18" charset="0"/>
              </a:rPr>
              <a:t>Area V:</a:t>
            </a:r>
            <a:endParaRPr lang="en-US" sz="1400" dirty="0">
              <a:latin typeface="Georgia" panose="02040502050405020303" pitchFamily="18" charset="0"/>
            </a:endParaRPr>
          </a:p>
          <a:p>
            <a:r>
              <a:rPr lang="en-US" sz="1400" kern="1200" dirty="0">
                <a:solidFill>
                  <a:schemeClr val="tx1"/>
                </a:solidFill>
                <a:latin typeface="Georgia" panose="02040502050405020303" pitchFamily="18" charset="0"/>
              </a:rPr>
              <a:t>Perspectives Course</a:t>
            </a:r>
          </a:p>
          <a:p>
            <a:pPr lvl="1"/>
            <a:r>
              <a:rPr lang="en-US" sz="1400" dirty="0">
                <a:latin typeface="Georgia" panose="02040502050405020303" pitchFamily="18" charset="0"/>
              </a:rPr>
              <a:t>Purpose is to build capacity to see a situation from multiple perspectives</a:t>
            </a:r>
          </a:p>
          <a:p>
            <a:pPr lvl="1"/>
            <a:r>
              <a:rPr lang="en-US" sz="1400" kern="1200" dirty="0">
                <a:solidFill>
                  <a:schemeClr val="tx1"/>
                </a:solidFill>
                <a:latin typeface="Georgia" panose="02040502050405020303" pitchFamily="18" charset="0"/>
              </a:rPr>
              <a:t>Satisfy by selecting any 2000+ course that examines a topic from multiple perspectives</a:t>
            </a:r>
          </a:p>
          <a:p>
            <a:r>
              <a:rPr lang="en-US" sz="1400" dirty="0">
                <a:latin typeface="Georgia" panose="02040502050405020303" pitchFamily="18" charset="0"/>
              </a:rPr>
              <a:t>Writing Course</a:t>
            </a:r>
          </a:p>
          <a:p>
            <a:pPr lvl="1"/>
            <a:r>
              <a:rPr lang="en-US" sz="1400" kern="1200" dirty="0">
                <a:solidFill>
                  <a:schemeClr val="tx1"/>
                </a:solidFill>
                <a:latin typeface="Georgia" panose="02040502050405020303" pitchFamily="18" charset="0"/>
              </a:rPr>
              <a:t>Purpose is to build capacity to articulate ideas effectively</a:t>
            </a:r>
          </a:p>
          <a:p>
            <a:pPr lvl="1"/>
            <a:r>
              <a:rPr lang="en-US" sz="1400" dirty="0">
                <a:latin typeface="Georgia" panose="02040502050405020303" pitchFamily="18" charset="0"/>
              </a:rPr>
              <a:t>Satisfy by selecting any “W” suffix designated course</a:t>
            </a:r>
          </a:p>
          <a:p>
            <a:r>
              <a:rPr lang="en-US" sz="1400" kern="1200" dirty="0">
                <a:solidFill>
                  <a:schemeClr val="tx1"/>
                </a:solidFill>
                <a:latin typeface="Georgia" panose="02040502050405020303" pitchFamily="18" charset="0"/>
              </a:rPr>
              <a:t>Professional Innovation</a:t>
            </a:r>
          </a:p>
          <a:p>
            <a:pPr lvl="1"/>
            <a:r>
              <a:rPr lang="en-US" sz="1400" dirty="0">
                <a:latin typeface="Georgia" panose="02040502050405020303" pitchFamily="18" charset="0"/>
              </a:rPr>
              <a:t>Purpose is to build skills necessary for your intended career</a:t>
            </a:r>
          </a:p>
          <a:p>
            <a:pPr lvl="1"/>
            <a:r>
              <a:rPr lang="en-US" sz="1400" kern="1200" dirty="0">
                <a:solidFill>
                  <a:schemeClr val="tx1"/>
                </a:solidFill>
                <a:latin typeface="Georgia" panose="02040502050405020303" pitchFamily="18" charset="0"/>
              </a:rPr>
              <a:t>Satisfy by selecting any course that teaches a skill relevant to </a:t>
            </a:r>
            <a:r>
              <a:rPr lang="en-US" sz="1400" dirty="0">
                <a:latin typeface="Georgia" panose="02040502050405020303" pitchFamily="18" charset="0"/>
              </a:rPr>
              <a:t>your professional interest</a:t>
            </a:r>
          </a:p>
          <a:p>
            <a:endParaRPr lang="en-US" sz="1400" kern="1200" dirty="0">
              <a:solidFill>
                <a:schemeClr val="tx1"/>
              </a:solidFill>
              <a:latin typeface="Georgia" panose="02040502050405020303" pitchFamily="18" charset="0"/>
            </a:endParaRPr>
          </a:p>
          <a:p>
            <a:r>
              <a:rPr lang="en-US" sz="1400" b="1" dirty="0">
                <a:latin typeface="Georgia" panose="02040502050405020303" pitchFamily="18" charset="0"/>
              </a:rPr>
              <a:t>Required Courses:</a:t>
            </a:r>
            <a:endParaRPr lang="en-US" sz="1400" dirty="0">
              <a:latin typeface="Georgia" panose="02040502050405020303" pitchFamily="18" charset="0"/>
            </a:endParaRPr>
          </a:p>
          <a:p>
            <a:r>
              <a:rPr lang="en-US" sz="1400" kern="1200" dirty="0">
                <a:solidFill>
                  <a:schemeClr val="tx1"/>
                </a:solidFill>
                <a:latin typeface="Georgia" panose="02040502050405020303" pitchFamily="18" charset="0"/>
              </a:rPr>
              <a:t>Core Course Sequence</a:t>
            </a:r>
          </a:p>
          <a:p>
            <a:pPr lvl="1"/>
            <a:r>
              <a:rPr lang="en-US" sz="1400" dirty="0">
                <a:latin typeface="Georgia" panose="02040502050405020303" pitchFamily="18" charset="0"/>
              </a:rPr>
              <a:t>FACS 2000/2000E: Introduction to Family and Consumer Sciences</a:t>
            </a:r>
          </a:p>
          <a:p>
            <a:pPr lvl="1"/>
            <a:r>
              <a:rPr lang="en-US" sz="1400" kern="1200" dirty="0">
                <a:solidFill>
                  <a:schemeClr val="tx1"/>
                </a:solidFill>
                <a:latin typeface="Georgia" panose="02040502050405020303" pitchFamily="18" charset="0"/>
              </a:rPr>
              <a:t>FHCE 4010/6010: Introduction to Social Entrepreneurship (Fall only)</a:t>
            </a:r>
          </a:p>
          <a:p>
            <a:pPr lvl="1"/>
            <a:r>
              <a:rPr lang="en-US" sz="1400" dirty="0">
                <a:latin typeface="Georgia" panose="02040502050405020303" pitchFamily="18" charset="0"/>
              </a:rPr>
              <a:t>FHCE 4011/6011: Social Entrepreneurship: Strategic Storytelling (Spring only)</a:t>
            </a:r>
          </a:p>
          <a:p>
            <a:pPr lvl="1"/>
            <a:r>
              <a:rPr lang="en-US" sz="1400" dirty="0">
                <a:latin typeface="Georgia" panose="02040502050405020303" pitchFamily="18" charset="0"/>
              </a:rPr>
              <a:t>FHCE 4051/6051: Social Entrepreneurship: Social Impact Communication (Fall only)</a:t>
            </a:r>
          </a:p>
          <a:p>
            <a:pPr lvl="1"/>
            <a:r>
              <a:rPr lang="en-US" sz="1400" dirty="0">
                <a:latin typeface="Georgia" panose="02040502050405020303" pitchFamily="18" charset="0"/>
              </a:rPr>
              <a:t>FHCE 5011/7011: Social Entrepreneurship Capstone (Spring only)</a:t>
            </a:r>
          </a:p>
          <a:p>
            <a:pPr lvl="1"/>
            <a:endParaRPr lang="en-US" sz="1400" dirty="0">
              <a:latin typeface="Georgia" panose="02040502050405020303" pitchFamily="18" charset="0"/>
            </a:endParaRPr>
          </a:p>
          <a:p>
            <a:r>
              <a:rPr lang="en-US" sz="1400" dirty="0">
                <a:latin typeface="Georgia" panose="02040502050405020303" pitchFamily="18" charset="0"/>
              </a:rPr>
              <a:t>Substantive/Content Area Courses: </a:t>
            </a:r>
          </a:p>
          <a:p>
            <a:pPr lvl="1"/>
            <a:r>
              <a:rPr lang="en-US" sz="1400" kern="1200" dirty="0">
                <a:solidFill>
                  <a:schemeClr val="tx1"/>
                </a:solidFill>
                <a:latin typeface="Georgia" panose="02040502050405020303" pitchFamily="18" charset="0"/>
              </a:rPr>
              <a:t>Choose 15 hours in your </a:t>
            </a:r>
            <a:r>
              <a:rPr lang="en-US" sz="1400" kern="1200">
                <a:solidFill>
                  <a:schemeClr val="tx1"/>
                </a:solidFill>
                <a:latin typeface="Georgia" panose="02040502050405020303" pitchFamily="18" charset="0"/>
              </a:rPr>
              <a:t>content area</a:t>
            </a:r>
            <a:endParaRPr lang="en-US" sz="1400" kern="1200" dirty="0">
              <a:solidFill>
                <a:schemeClr val="tx1"/>
              </a:solidFill>
              <a:latin typeface="Georgia" panose="02040502050405020303" pitchFamily="18" charset="0"/>
            </a:endParaRPr>
          </a:p>
          <a:p>
            <a:pPr lvl="1"/>
            <a:r>
              <a:rPr lang="en-US" sz="1400" dirty="0">
                <a:latin typeface="Georgia" panose="02040502050405020303" pitchFamily="18" charset="0"/>
              </a:rPr>
              <a:t>These credit hours can come from any UGA college and should build expertise in an area of interest</a:t>
            </a:r>
          </a:p>
          <a:p>
            <a:pPr lvl="1"/>
            <a:endParaRPr lang="en-US" sz="1400" dirty="0">
              <a:latin typeface="Georgia" panose="02040502050405020303" pitchFamily="18" charset="0"/>
            </a:endParaRPr>
          </a:p>
          <a:p>
            <a:r>
              <a:rPr lang="en-US" sz="1400" dirty="0">
                <a:latin typeface="Georgia" panose="02040502050405020303" pitchFamily="18" charset="0"/>
              </a:rPr>
              <a:t>Other Courses</a:t>
            </a:r>
          </a:p>
          <a:p>
            <a:pPr lvl="1"/>
            <a:r>
              <a:rPr lang="en-US" sz="1400" dirty="0">
                <a:latin typeface="Georgia" panose="02040502050405020303" pitchFamily="18" charset="0"/>
              </a:rPr>
              <a:t>Choose 9 additional hours of FACS coursework (for example, you might complete the Applied Consumer Analytics sequence of courses)</a:t>
            </a:r>
          </a:p>
          <a:p>
            <a:pPr lvl="1"/>
            <a:r>
              <a:rPr lang="en-US" sz="1400" kern="1200" dirty="0">
                <a:solidFill>
                  <a:schemeClr val="tx1"/>
                </a:solidFill>
                <a:latin typeface="Georgia" panose="02040502050405020303" pitchFamily="18" charset="0"/>
              </a:rPr>
              <a:t>Choose 12 hours as major or content area electives</a:t>
            </a:r>
          </a:p>
          <a:p>
            <a:pPr lvl="1"/>
            <a:r>
              <a:rPr lang="en-US" sz="1400" dirty="0">
                <a:latin typeface="Georgia" panose="02040502050405020303" pitchFamily="18" charset="0"/>
              </a:rPr>
              <a:t>Choose 13 hours of general electives</a:t>
            </a:r>
            <a:endParaRPr lang="en-US" sz="1400" kern="1200" dirty="0">
              <a:solidFill>
                <a:schemeClr val="tx1"/>
              </a:solidFill>
              <a:latin typeface="Georgia" panose="02040502050405020303" pitchFamily="18" charset="0"/>
            </a:endParaRPr>
          </a:p>
        </p:txBody>
      </p:sp>
      <p:grpSp>
        <p:nvGrpSpPr>
          <p:cNvPr id="7" name="object 53">
            <a:extLst>
              <a:ext uri="{FF2B5EF4-FFF2-40B4-BE49-F238E27FC236}">
                <a16:creationId xmlns:a16="http://schemas.microsoft.com/office/drawing/2014/main" id="{185006AF-383F-4CA3-B8DF-F2A744683938}"/>
              </a:ext>
            </a:extLst>
          </p:cNvPr>
          <p:cNvGrpSpPr/>
          <p:nvPr/>
        </p:nvGrpSpPr>
        <p:grpSpPr>
          <a:xfrm>
            <a:off x="6103920" y="640076"/>
            <a:ext cx="756920" cy="1099185"/>
            <a:chOff x="6103920" y="640076"/>
            <a:chExt cx="756920" cy="1099185"/>
          </a:xfrm>
        </p:grpSpPr>
        <p:sp>
          <p:nvSpPr>
            <p:cNvPr id="8" name="object 54">
              <a:extLst>
                <a:ext uri="{FF2B5EF4-FFF2-40B4-BE49-F238E27FC236}">
                  <a16:creationId xmlns:a16="http://schemas.microsoft.com/office/drawing/2014/main" id="{8DE831B5-19ED-4D38-89C6-AFA8ED93FF99}"/>
                </a:ext>
              </a:extLst>
            </p:cNvPr>
            <p:cNvSpPr/>
            <p:nvPr/>
          </p:nvSpPr>
          <p:spPr>
            <a:xfrm>
              <a:off x="6103920" y="640076"/>
              <a:ext cx="756920" cy="1099185"/>
            </a:xfrm>
            <a:custGeom>
              <a:avLst/>
              <a:gdLst/>
              <a:ahLst/>
              <a:cxnLst/>
              <a:rect l="l" t="t" r="r" b="b"/>
              <a:pathLst>
                <a:path w="756920" h="1099185">
                  <a:moveTo>
                    <a:pt x="756335" y="0"/>
                  </a:moveTo>
                  <a:lnTo>
                    <a:pt x="0" y="0"/>
                  </a:lnTo>
                  <a:lnTo>
                    <a:pt x="0" y="805472"/>
                  </a:lnTo>
                  <a:lnTo>
                    <a:pt x="4616" y="846226"/>
                  </a:lnTo>
                  <a:lnTo>
                    <a:pt x="17869" y="884581"/>
                  </a:lnTo>
                  <a:lnTo>
                    <a:pt x="38864" y="920399"/>
                  </a:lnTo>
                  <a:lnTo>
                    <a:pt x="66706" y="953538"/>
                  </a:lnTo>
                  <a:lnTo>
                    <a:pt x="100501" y="983859"/>
                  </a:lnTo>
                  <a:lnTo>
                    <a:pt x="139353" y="1011222"/>
                  </a:lnTo>
                  <a:lnTo>
                    <a:pt x="182369" y="1035487"/>
                  </a:lnTo>
                  <a:lnTo>
                    <a:pt x="228653" y="1056514"/>
                  </a:lnTo>
                  <a:lnTo>
                    <a:pt x="277310" y="1074162"/>
                  </a:lnTo>
                  <a:lnTo>
                    <a:pt x="327447" y="1088293"/>
                  </a:lnTo>
                  <a:lnTo>
                    <a:pt x="378167" y="1098765"/>
                  </a:lnTo>
                  <a:lnTo>
                    <a:pt x="428888" y="1088293"/>
                  </a:lnTo>
                  <a:lnTo>
                    <a:pt x="479025" y="1074162"/>
                  </a:lnTo>
                  <a:lnTo>
                    <a:pt x="527682" y="1056514"/>
                  </a:lnTo>
                  <a:lnTo>
                    <a:pt x="573966" y="1035487"/>
                  </a:lnTo>
                  <a:lnTo>
                    <a:pt x="616981" y="1011222"/>
                  </a:lnTo>
                  <a:lnTo>
                    <a:pt x="655834" y="983859"/>
                  </a:lnTo>
                  <a:lnTo>
                    <a:pt x="689628" y="953538"/>
                  </a:lnTo>
                  <a:lnTo>
                    <a:pt x="717471" y="920399"/>
                  </a:lnTo>
                  <a:lnTo>
                    <a:pt x="738466" y="884581"/>
                  </a:lnTo>
                  <a:lnTo>
                    <a:pt x="751719" y="846226"/>
                  </a:lnTo>
                  <a:lnTo>
                    <a:pt x="756335" y="805472"/>
                  </a:lnTo>
                  <a:lnTo>
                    <a:pt x="756335" y="0"/>
                  </a:lnTo>
                  <a:close/>
                </a:path>
              </a:pathLst>
            </a:custGeom>
            <a:solidFill>
              <a:srgbClr val="BB1F31"/>
            </a:solidFill>
          </p:spPr>
          <p:txBody>
            <a:bodyPr wrap="square" lIns="0" tIns="0" rIns="0" bIns="0" rtlCol="0"/>
            <a:lstStyle/>
            <a:p>
              <a:endParaRPr/>
            </a:p>
          </p:txBody>
        </p:sp>
        <p:pic>
          <p:nvPicPr>
            <p:cNvPr id="9" name="object 55">
              <a:extLst>
                <a:ext uri="{FF2B5EF4-FFF2-40B4-BE49-F238E27FC236}">
                  <a16:creationId xmlns:a16="http://schemas.microsoft.com/office/drawing/2014/main" id="{E462C85B-F56F-4959-9065-A432A86B54D8}"/>
                </a:ext>
              </a:extLst>
            </p:cNvPr>
            <p:cNvPicPr/>
            <p:nvPr/>
          </p:nvPicPr>
          <p:blipFill>
            <a:blip r:embed="rId2" cstate="print"/>
            <a:stretch>
              <a:fillRect/>
            </a:stretch>
          </p:blipFill>
          <p:spPr>
            <a:xfrm>
              <a:off x="6135446" y="671614"/>
              <a:ext cx="693280" cy="762469"/>
            </a:xfrm>
            <a:prstGeom prst="rect">
              <a:avLst/>
            </a:prstGeom>
          </p:spPr>
        </p:pic>
      </p:grpSp>
    </p:spTree>
    <p:extLst>
      <p:ext uri="{BB962C8B-B14F-4D97-AF65-F5344CB8AC3E}">
        <p14:creationId xmlns:p14="http://schemas.microsoft.com/office/powerpoint/2010/main" val="275476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384749" y="539648"/>
            <a:ext cx="6735579" cy="584775"/>
          </a:xfrm>
          <a:prstGeom prst="rect">
            <a:avLst/>
          </a:prstGeom>
          <a:noFill/>
        </p:spPr>
        <p:txBody>
          <a:bodyPr wrap="square" rtlCol="0">
            <a:spAutoFit/>
          </a:bodyPr>
          <a:lstStyle/>
          <a:p>
            <a:r>
              <a:rPr lang="en-US" sz="3200" dirty="0">
                <a:latin typeface="Georgia" panose="02040502050405020303" pitchFamily="18" charset="0"/>
              </a:rPr>
              <a:t>Your Program of Study</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487181" y="1326631"/>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C783A0-75A7-48E8-BD83-437D66573AA0}"/>
              </a:ext>
            </a:extLst>
          </p:cNvPr>
          <p:cNvSpPr txBox="1"/>
          <p:nvPr/>
        </p:nvSpPr>
        <p:spPr>
          <a:xfrm>
            <a:off x="487180" y="1602285"/>
            <a:ext cx="6977921" cy="8217634"/>
          </a:xfrm>
          <a:prstGeom prst="rect">
            <a:avLst/>
          </a:prstGeom>
          <a:noFill/>
        </p:spPr>
        <p:txBody>
          <a:bodyPr wrap="square" rtlCol="0">
            <a:spAutoFit/>
          </a:bodyPr>
          <a:lstStyle/>
          <a:p>
            <a:pPr>
              <a:spcAft>
                <a:spcPts val="1200"/>
              </a:spcAft>
            </a:pPr>
            <a:r>
              <a:rPr lang="en-US" sz="1400" b="1" dirty="0">
                <a:latin typeface="Georgia" panose="02040502050405020303" pitchFamily="18" charset="0"/>
              </a:rPr>
              <a:t>The core course sequence:</a:t>
            </a: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dirty="0">
              <a:latin typeface="Georgia" panose="02040502050405020303" pitchFamily="18" charset="0"/>
            </a:endParaRPr>
          </a:p>
          <a:p>
            <a:pPr>
              <a:spcAft>
                <a:spcPts val="1200"/>
              </a:spcAft>
            </a:pPr>
            <a:endParaRPr lang="en-US" sz="1400" b="1" dirty="0">
              <a:latin typeface="Georgia" panose="02040502050405020303" pitchFamily="18" charset="0"/>
            </a:endParaRPr>
          </a:p>
          <a:p>
            <a:pPr>
              <a:spcAft>
                <a:spcPts val="1200"/>
              </a:spcAft>
            </a:pPr>
            <a:r>
              <a:rPr lang="en-US" sz="1400" b="1" dirty="0">
                <a:latin typeface="Georgia" panose="02040502050405020303" pitchFamily="18" charset="0"/>
              </a:rPr>
              <a:t>Identifying your substantive/content area:</a:t>
            </a:r>
            <a:endParaRPr lang="en-US" sz="1400" dirty="0">
              <a:latin typeface="Georgia" panose="02040502050405020303" pitchFamily="18" charset="0"/>
            </a:endParaRPr>
          </a:p>
          <a:p>
            <a:pPr>
              <a:spcAft>
                <a:spcPts val="1200"/>
              </a:spcAft>
            </a:pPr>
            <a:r>
              <a:rPr lang="en-US" sz="1400" kern="1200" dirty="0">
                <a:solidFill>
                  <a:schemeClr val="tx1"/>
                </a:solidFill>
                <a:latin typeface="Georgia" panose="02040502050405020303" pitchFamily="18" charset="0"/>
              </a:rPr>
              <a:t>Most students enter the major with a general sense of their substantive or content area. By exploring potential areas of interest, the career options available, and the courses that might support their interests, the student curate their substantive area.</a:t>
            </a:r>
          </a:p>
          <a:p>
            <a:pPr>
              <a:spcAft>
                <a:spcPts val="1200"/>
              </a:spcAft>
            </a:pPr>
            <a:r>
              <a:rPr lang="en-US" sz="1400" dirty="0">
                <a:latin typeface="Georgia" panose="02040502050405020303" pitchFamily="18" charset="0"/>
              </a:rPr>
              <a:t>It is important that the student graduates with their core social entrepreneurship skills and expertise in the area or topic in which they would like to build a career. Your advisor and professors are available to help you explore what this area might be.</a:t>
            </a:r>
          </a:p>
          <a:p>
            <a:pPr>
              <a:spcAft>
                <a:spcPts val="1200"/>
              </a:spcAft>
            </a:pPr>
            <a:r>
              <a:rPr lang="en-US" sz="1400" b="1" dirty="0">
                <a:latin typeface="Georgia" panose="02040502050405020303" pitchFamily="18" charset="0"/>
              </a:rPr>
              <a:t>Finding the right courses for you:</a:t>
            </a:r>
            <a:endParaRPr lang="en-US" sz="1400" dirty="0">
              <a:latin typeface="Georgia" panose="02040502050405020303" pitchFamily="18" charset="0"/>
            </a:endParaRPr>
          </a:p>
          <a:p>
            <a:pPr>
              <a:spcAft>
                <a:spcPts val="1200"/>
              </a:spcAft>
            </a:pPr>
            <a:r>
              <a:rPr lang="en-US" sz="1400" kern="1200" dirty="0">
                <a:solidFill>
                  <a:schemeClr val="tx1"/>
                </a:solidFill>
                <a:latin typeface="Georgia" panose="02040502050405020303" pitchFamily="18" charset="0"/>
              </a:rPr>
              <a:t>The most unique feature of this major is the flexibility it provides. </a:t>
            </a:r>
            <a:r>
              <a:rPr lang="en-US" sz="1400" dirty="0">
                <a:latin typeface="Georgia" panose="02040502050405020303" pitchFamily="18" charset="0"/>
              </a:rPr>
              <a:t>Rather than completing a list of pre-determined courses, students in Social Entrepreneurship design their own major around their interests and the career opportunities they see. </a:t>
            </a:r>
            <a:r>
              <a:rPr lang="en-US" sz="1400" kern="1200" dirty="0">
                <a:solidFill>
                  <a:schemeClr val="tx1"/>
                </a:solidFill>
                <a:latin typeface="Georgia" panose="02040502050405020303" pitchFamily="18" charset="0"/>
              </a:rPr>
              <a:t>With that flexibility comes the responsibility to consider the collection of courses taken. The more intentional the selection of courses, the better prepared the student will be to make a difference post-graduation. </a:t>
            </a:r>
          </a:p>
          <a:p>
            <a:pPr>
              <a:spcAft>
                <a:spcPts val="1200"/>
              </a:spcAft>
            </a:pPr>
            <a:r>
              <a:rPr lang="en-US" sz="1400" dirty="0">
                <a:latin typeface="Georgia" panose="02040502050405020303" pitchFamily="18" charset="0"/>
              </a:rPr>
              <a:t>Students are free to take courses from any UGA college. They will work with their advisor to establish criteria for selecting courses. These criteria will be based on student interests and career objectives as well as the availability of courses. </a:t>
            </a:r>
            <a:endParaRPr lang="en-US" sz="1400" kern="1200" dirty="0">
              <a:solidFill>
                <a:schemeClr val="tx1"/>
              </a:solidFill>
              <a:latin typeface="Georgia" panose="02040502050405020303" pitchFamily="18" charset="0"/>
            </a:endParaRPr>
          </a:p>
          <a:p>
            <a:pPr>
              <a:spcAft>
                <a:spcPts val="1200"/>
              </a:spcAft>
            </a:pPr>
            <a:endParaRPr lang="en-US" sz="1400" kern="1200" dirty="0">
              <a:solidFill>
                <a:schemeClr val="tx1"/>
              </a:solidFill>
              <a:latin typeface="Georgia" panose="02040502050405020303" pitchFamily="18" charset="0"/>
            </a:endParaRPr>
          </a:p>
        </p:txBody>
      </p:sp>
      <p:pic>
        <p:nvPicPr>
          <p:cNvPr id="9" name="Picture 8">
            <a:extLst>
              <a:ext uri="{FF2B5EF4-FFF2-40B4-BE49-F238E27FC236}">
                <a16:creationId xmlns:a16="http://schemas.microsoft.com/office/drawing/2014/main" id="{361FBBB6-6DDB-47DB-8AA5-C612C6114297}"/>
              </a:ext>
            </a:extLst>
          </p:cNvPr>
          <p:cNvPicPr>
            <a:picLocks noChangeAspect="1"/>
          </p:cNvPicPr>
          <p:nvPr/>
        </p:nvPicPr>
        <p:blipFill>
          <a:blip r:embed="rId2"/>
          <a:stretch>
            <a:fillRect/>
          </a:stretch>
        </p:blipFill>
        <p:spPr>
          <a:xfrm>
            <a:off x="918020" y="1913467"/>
            <a:ext cx="6202308" cy="2694288"/>
          </a:xfrm>
          <a:prstGeom prst="rect">
            <a:avLst/>
          </a:prstGeom>
        </p:spPr>
      </p:pic>
      <p:grpSp>
        <p:nvGrpSpPr>
          <p:cNvPr id="10" name="object 53">
            <a:extLst>
              <a:ext uri="{FF2B5EF4-FFF2-40B4-BE49-F238E27FC236}">
                <a16:creationId xmlns:a16="http://schemas.microsoft.com/office/drawing/2014/main" id="{15940705-6FF4-4D10-A6F3-21534C614E42}"/>
              </a:ext>
            </a:extLst>
          </p:cNvPr>
          <p:cNvGrpSpPr/>
          <p:nvPr/>
        </p:nvGrpSpPr>
        <p:grpSpPr>
          <a:xfrm>
            <a:off x="6103920" y="640076"/>
            <a:ext cx="756920" cy="1099185"/>
            <a:chOff x="6103920" y="640076"/>
            <a:chExt cx="756920" cy="1099185"/>
          </a:xfrm>
        </p:grpSpPr>
        <p:sp>
          <p:nvSpPr>
            <p:cNvPr id="11" name="object 54">
              <a:extLst>
                <a:ext uri="{FF2B5EF4-FFF2-40B4-BE49-F238E27FC236}">
                  <a16:creationId xmlns:a16="http://schemas.microsoft.com/office/drawing/2014/main" id="{2FC2052B-2F52-4A4E-BE6E-CF5C9CB841C3}"/>
                </a:ext>
              </a:extLst>
            </p:cNvPr>
            <p:cNvSpPr/>
            <p:nvPr/>
          </p:nvSpPr>
          <p:spPr>
            <a:xfrm>
              <a:off x="6103920" y="640076"/>
              <a:ext cx="756920" cy="1099185"/>
            </a:xfrm>
            <a:custGeom>
              <a:avLst/>
              <a:gdLst/>
              <a:ahLst/>
              <a:cxnLst/>
              <a:rect l="l" t="t" r="r" b="b"/>
              <a:pathLst>
                <a:path w="756920" h="1099185">
                  <a:moveTo>
                    <a:pt x="756335" y="0"/>
                  </a:moveTo>
                  <a:lnTo>
                    <a:pt x="0" y="0"/>
                  </a:lnTo>
                  <a:lnTo>
                    <a:pt x="0" y="805472"/>
                  </a:lnTo>
                  <a:lnTo>
                    <a:pt x="4616" y="846226"/>
                  </a:lnTo>
                  <a:lnTo>
                    <a:pt x="17869" y="884581"/>
                  </a:lnTo>
                  <a:lnTo>
                    <a:pt x="38864" y="920399"/>
                  </a:lnTo>
                  <a:lnTo>
                    <a:pt x="66706" y="953538"/>
                  </a:lnTo>
                  <a:lnTo>
                    <a:pt x="100501" y="983859"/>
                  </a:lnTo>
                  <a:lnTo>
                    <a:pt x="139353" y="1011222"/>
                  </a:lnTo>
                  <a:lnTo>
                    <a:pt x="182369" y="1035487"/>
                  </a:lnTo>
                  <a:lnTo>
                    <a:pt x="228653" y="1056514"/>
                  </a:lnTo>
                  <a:lnTo>
                    <a:pt x="277310" y="1074162"/>
                  </a:lnTo>
                  <a:lnTo>
                    <a:pt x="327447" y="1088293"/>
                  </a:lnTo>
                  <a:lnTo>
                    <a:pt x="378167" y="1098765"/>
                  </a:lnTo>
                  <a:lnTo>
                    <a:pt x="428888" y="1088293"/>
                  </a:lnTo>
                  <a:lnTo>
                    <a:pt x="479025" y="1074162"/>
                  </a:lnTo>
                  <a:lnTo>
                    <a:pt x="527682" y="1056514"/>
                  </a:lnTo>
                  <a:lnTo>
                    <a:pt x="573966" y="1035487"/>
                  </a:lnTo>
                  <a:lnTo>
                    <a:pt x="616981" y="1011222"/>
                  </a:lnTo>
                  <a:lnTo>
                    <a:pt x="655834" y="983859"/>
                  </a:lnTo>
                  <a:lnTo>
                    <a:pt x="689628" y="953538"/>
                  </a:lnTo>
                  <a:lnTo>
                    <a:pt x="717471" y="920399"/>
                  </a:lnTo>
                  <a:lnTo>
                    <a:pt x="738466" y="884581"/>
                  </a:lnTo>
                  <a:lnTo>
                    <a:pt x="751719" y="846226"/>
                  </a:lnTo>
                  <a:lnTo>
                    <a:pt x="756335" y="805472"/>
                  </a:lnTo>
                  <a:lnTo>
                    <a:pt x="756335" y="0"/>
                  </a:lnTo>
                  <a:close/>
                </a:path>
              </a:pathLst>
            </a:custGeom>
            <a:solidFill>
              <a:srgbClr val="BB1F31"/>
            </a:solidFill>
          </p:spPr>
          <p:txBody>
            <a:bodyPr wrap="square" lIns="0" tIns="0" rIns="0" bIns="0" rtlCol="0"/>
            <a:lstStyle/>
            <a:p>
              <a:endParaRPr/>
            </a:p>
          </p:txBody>
        </p:sp>
        <p:pic>
          <p:nvPicPr>
            <p:cNvPr id="12" name="object 55">
              <a:extLst>
                <a:ext uri="{FF2B5EF4-FFF2-40B4-BE49-F238E27FC236}">
                  <a16:creationId xmlns:a16="http://schemas.microsoft.com/office/drawing/2014/main" id="{E102BC64-12CB-423D-8B32-76CD48C191B3}"/>
                </a:ext>
              </a:extLst>
            </p:cNvPr>
            <p:cNvPicPr/>
            <p:nvPr/>
          </p:nvPicPr>
          <p:blipFill>
            <a:blip r:embed="rId3" cstate="print"/>
            <a:stretch>
              <a:fillRect/>
            </a:stretch>
          </p:blipFill>
          <p:spPr>
            <a:xfrm>
              <a:off x="6135446" y="671614"/>
              <a:ext cx="693280" cy="762469"/>
            </a:xfrm>
            <a:prstGeom prst="rect">
              <a:avLst/>
            </a:prstGeom>
          </p:spPr>
        </p:pic>
      </p:grpSp>
    </p:spTree>
    <p:extLst>
      <p:ext uri="{BB962C8B-B14F-4D97-AF65-F5344CB8AC3E}">
        <p14:creationId xmlns:p14="http://schemas.microsoft.com/office/powerpoint/2010/main" val="290990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384749" y="539648"/>
            <a:ext cx="6735579" cy="584775"/>
          </a:xfrm>
          <a:prstGeom prst="rect">
            <a:avLst/>
          </a:prstGeom>
          <a:noFill/>
        </p:spPr>
        <p:txBody>
          <a:bodyPr wrap="square" rtlCol="0">
            <a:spAutoFit/>
          </a:bodyPr>
          <a:lstStyle/>
          <a:p>
            <a:r>
              <a:rPr lang="en-US" sz="3200" dirty="0">
                <a:latin typeface="Georgia" panose="02040502050405020303" pitchFamily="18" charset="0"/>
              </a:rPr>
              <a:t>Advisement Form</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487181" y="1326631"/>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4">
            <a:extLst>
              <a:ext uri="{FF2B5EF4-FFF2-40B4-BE49-F238E27FC236}">
                <a16:creationId xmlns:a16="http://schemas.microsoft.com/office/drawing/2014/main" id="{6FCCD533-2692-4737-8F0C-054ADAA75F8B}"/>
              </a:ext>
            </a:extLst>
          </p:cNvPr>
          <p:cNvGraphicFramePr>
            <a:graphicFrameLocks noGrp="1"/>
          </p:cNvGraphicFramePr>
          <p:nvPr/>
        </p:nvGraphicFramePr>
        <p:xfrm>
          <a:off x="518159" y="4288586"/>
          <a:ext cx="6748145" cy="850918"/>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5929630">
                  <a:extLst>
                    <a:ext uri="{9D8B030D-6E8A-4147-A177-3AD203B41FA5}">
                      <a16:colId xmlns:a16="http://schemas.microsoft.com/office/drawing/2014/main" val="20001"/>
                    </a:ext>
                  </a:extLst>
                </a:gridCol>
                <a:gridCol w="132715">
                  <a:extLst>
                    <a:ext uri="{9D8B030D-6E8A-4147-A177-3AD203B41FA5}">
                      <a16:colId xmlns:a16="http://schemas.microsoft.com/office/drawing/2014/main" val="20002"/>
                    </a:ext>
                  </a:extLst>
                </a:gridCol>
              </a:tblGrid>
              <a:tr h="171446">
                <a:tc gridSpan="3">
                  <a:txBody>
                    <a:bodyPr/>
                    <a:lstStyle/>
                    <a:p>
                      <a:pPr>
                        <a:lnSpc>
                          <a:spcPts val="1140"/>
                        </a:lnSpc>
                      </a:pPr>
                      <a:r>
                        <a:rPr sz="1200" b="1" spc="-5" dirty="0">
                          <a:solidFill>
                            <a:srgbClr val="231F20"/>
                          </a:solidFill>
                          <a:latin typeface="Calibri"/>
                          <a:cs typeface="Calibri"/>
                        </a:rPr>
                        <a:t>Please</a:t>
                      </a:r>
                      <a:r>
                        <a:rPr sz="1200" b="1" spc="-10" dirty="0">
                          <a:solidFill>
                            <a:srgbClr val="231F20"/>
                          </a:solidFill>
                          <a:latin typeface="Calibri"/>
                          <a:cs typeface="Calibri"/>
                        </a:rPr>
                        <a:t> </a:t>
                      </a:r>
                      <a:r>
                        <a:rPr sz="1200" b="1" spc="-5" dirty="0">
                          <a:solidFill>
                            <a:srgbClr val="231F20"/>
                          </a:solidFill>
                          <a:latin typeface="Calibri"/>
                          <a:cs typeface="Calibri"/>
                        </a:rPr>
                        <a:t>indicate </a:t>
                      </a:r>
                      <a:r>
                        <a:rPr sz="1200" b="1" spc="-10" dirty="0">
                          <a:solidFill>
                            <a:srgbClr val="231F20"/>
                          </a:solidFill>
                          <a:latin typeface="Calibri"/>
                          <a:cs typeface="Calibri"/>
                        </a:rPr>
                        <a:t>any</a:t>
                      </a:r>
                      <a:r>
                        <a:rPr sz="1200" b="1" dirty="0">
                          <a:solidFill>
                            <a:srgbClr val="231F20"/>
                          </a:solidFill>
                          <a:latin typeface="Calibri"/>
                          <a:cs typeface="Calibri"/>
                        </a:rPr>
                        <a:t> </a:t>
                      </a:r>
                      <a:r>
                        <a:rPr sz="1200" b="1" spc="-5" dirty="0">
                          <a:solidFill>
                            <a:srgbClr val="231F20"/>
                          </a:solidFill>
                          <a:latin typeface="Calibri"/>
                          <a:cs typeface="Calibri"/>
                        </a:rPr>
                        <a:t>major(s) that you</a:t>
                      </a:r>
                      <a:r>
                        <a:rPr sz="1200" b="1" dirty="0">
                          <a:solidFill>
                            <a:srgbClr val="231F20"/>
                          </a:solidFill>
                          <a:latin typeface="Calibri"/>
                          <a:cs typeface="Calibri"/>
                        </a:rPr>
                        <a:t> </a:t>
                      </a:r>
                      <a:r>
                        <a:rPr sz="1200" b="1" spc="-5" dirty="0">
                          <a:solidFill>
                            <a:srgbClr val="231F20"/>
                          </a:solidFill>
                          <a:latin typeface="Calibri"/>
                          <a:cs typeface="Calibri"/>
                        </a:rPr>
                        <a:t>are pursuing</a:t>
                      </a:r>
                      <a:r>
                        <a:rPr sz="1200" b="1" dirty="0">
                          <a:solidFill>
                            <a:srgbClr val="231F20"/>
                          </a:solidFill>
                          <a:latin typeface="Calibri"/>
                          <a:cs typeface="Calibri"/>
                        </a:rPr>
                        <a:t> in </a:t>
                      </a:r>
                      <a:r>
                        <a:rPr sz="1200" b="1" spc="-5" dirty="0">
                          <a:solidFill>
                            <a:srgbClr val="231F20"/>
                          </a:solidFill>
                          <a:latin typeface="Calibri"/>
                          <a:cs typeface="Calibri"/>
                        </a:rPr>
                        <a:t>addition </a:t>
                      </a:r>
                      <a:r>
                        <a:rPr sz="1200" b="1" spc="-10" dirty="0">
                          <a:solidFill>
                            <a:srgbClr val="231F20"/>
                          </a:solidFill>
                          <a:latin typeface="Calibri"/>
                          <a:cs typeface="Calibri"/>
                        </a:rPr>
                        <a:t>to</a:t>
                      </a:r>
                      <a:r>
                        <a:rPr sz="1200" b="1" dirty="0">
                          <a:solidFill>
                            <a:srgbClr val="231F20"/>
                          </a:solidFill>
                          <a:latin typeface="Calibri"/>
                          <a:cs typeface="Calibri"/>
                        </a:rPr>
                        <a:t> </a:t>
                      </a:r>
                      <a:r>
                        <a:rPr lang="en-US" sz="1200" b="1" spc="-5" dirty="0">
                          <a:solidFill>
                            <a:srgbClr val="231F20"/>
                          </a:solidFill>
                          <a:latin typeface="Calibri"/>
                          <a:cs typeface="Calibri"/>
                        </a:rPr>
                        <a:t>Social Entrepreneurship</a:t>
                      </a:r>
                      <a:r>
                        <a:rPr sz="1200" b="1" spc="-5" dirty="0">
                          <a:solidFill>
                            <a:srgbClr val="231F20"/>
                          </a:solidFill>
                          <a:latin typeface="Calibri"/>
                          <a:cs typeface="Calibri"/>
                        </a:rPr>
                        <a:t>:</a:t>
                      </a:r>
                      <a:endParaRPr sz="1200" dirty="0">
                        <a:latin typeface="Calibri"/>
                        <a:cs typeface="Calibri"/>
                      </a:endParaRPr>
                    </a:p>
                  </a:txBody>
                  <a:tcPr marL="0" marR="0" marT="0" marB="0">
                    <a:solidFill>
                      <a:srgbClr val="DAD9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6490">
                <a:tc>
                  <a:txBody>
                    <a:bodyPr/>
                    <a:lstStyle/>
                    <a:p>
                      <a:pPr marL="50800">
                        <a:lnSpc>
                          <a:spcPct val="100000"/>
                        </a:lnSpc>
                        <a:spcBef>
                          <a:spcPts val="125"/>
                        </a:spcBef>
                      </a:pPr>
                      <a:r>
                        <a:rPr sz="1100" b="1" spc="-5" dirty="0">
                          <a:solidFill>
                            <a:srgbClr val="231F20"/>
                          </a:solidFill>
                          <a:latin typeface="Calibri"/>
                          <a:cs typeface="Calibri"/>
                        </a:rPr>
                        <a:t>2</a:t>
                      </a:r>
                      <a:r>
                        <a:rPr sz="975" b="1" spc="-7" baseline="29914" dirty="0">
                          <a:solidFill>
                            <a:srgbClr val="231F20"/>
                          </a:solidFill>
                          <a:latin typeface="Calibri"/>
                          <a:cs typeface="Calibri"/>
                        </a:rPr>
                        <a:t>nd</a:t>
                      </a:r>
                      <a:r>
                        <a:rPr sz="975" b="1" spc="104" baseline="29914" dirty="0">
                          <a:solidFill>
                            <a:srgbClr val="231F20"/>
                          </a:solidFill>
                          <a:latin typeface="Calibri"/>
                          <a:cs typeface="Calibri"/>
                        </a:rPr>
                        <a:t> </a:t>
                      </a:r>
                      <a:r>
                        <a:rPr sz="1100" b="1" dirty="0">
                          <a:solidFill>
                            <a:srgbClr val="231F20"/>
                          </a:solidFill>
                          <a:latin typeface="Calibri"/>
                          <a:cs typeface="Calibri"/>
                        </a:rPr>
                        <a:t>Major</a:t>
                      </a:r>
                      <a:endParaRPr sz="1100">
                        <a:latin typeface="Calibri"/>
                        <a:cs typeface="Calibri"/>
                      </a:endParaRPr>
                    </a:p>
                  </a:txBody>
                  <a:tcPr marL="0" marR="0" marT="15875" marB="0">
                    <a:lnL w="6350">
                      <a:solidFill>
                        <a:srgbClr val="DAD9D9"/>
                      </a:solidFill>
                      <a:prstDash val="solid"/>
                    </a:lnL>
                    <a:lnR w="9525">
                      <a:solidFill>
                        <a:srgbClr val="DAD9D9"/>
                      </a:solidFill>
                      <a:prstDash val="solid"/>
                    </a:lnR>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3">
                  <a:txBody>
                    <a:bodyPr/>
                    <a:lstStyle/>
                    <a:p>
                      <a:pPr>
                        <a:lnSpc>
                          <a:spcPct val="100000"/>
                        </a:lnSpc>
                      </a:pPr>
                      <a:endParaRPr sz="130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26491">
                <a:tc>
                  <a:txBody>
                    <a:bodyPr/>
                    <a:lstStyle/>
                    <a:p>
                      <a:pPr marL="50165">
                        <a:lnSpc>
                          <a:spcPct val="100000"/>
                        </a:lnSpc>
                        <a:spcBef>
                          <a:spcPts val="125"/>
                        </a:spcBef>
                      </a:pPr>
                      <a:r>
                        <a:rPr sz="1100" b="1" spc="-10" dirty="0">
                          <a:solidFill>
                            <a:srgbClr val="231F20"/>
                          </a:solidFill>
                          <a:latin typeface="Calibri"/>
                          <a:cs typeface="Calibri"/>
                        </a:rPr>
                        <a:t>3</a:t>
                      </a:r>
                      <a:r>
                        <a:rPr sz="975" b="1" spc="-15" baseline="29914" dirty="0">
                          <a:solidFill>
                            <a:srgbClr val="231F20"/>
                          </a:solidFill>
                          <a:latin typeface="Calibri"/>
                          <a:cs typeface="Calibri"/>
                        </a:rPr>
                        <a:t>rd</a:t>
                      </a:r>
                      <a:r>
                        <a:rPr sz="975" b="1" spc="112" baseline="29914" dirty="0">
                          <a:solidFill>
                            <a:srgbClr val="231F20"/>
                          </a:solidFill>
                          <a:latin typeface="Calibri"/>
                          <a:cs typeface="Calibri"/>
                        </a:rPr>
                        <a:t> </a:t>
                      </a:r>
                      <a:r>
                        <a:rPr sz="1100" b="1" dirty="0">
                          <a:solidFill>
                            <a:srgbClr val="231F20"/>
                          </a:solidFill>
                          <a:latin typeface="Calibri"/>
                          <a:cs typeface="Calibri"/>
                        </a:rPr>
                        <a:t>Major</a:t>
                      </a:r>
                      <a:endParaRPr sz="1100">
                        <a:latin typeface="Calibri"/>
                        <a:cs typeface="Calibri"/>
                      </a:endParaRPr>
                    </a:p>
                  </a:txBody>
                  <a:tcPr marL="0" marR="0" marT="15875"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26491">
                <a:tc>
                  <a:txBody>
                    <a:bodyPr/>
                    <a:lstStyle/>
                    <a:p>
                      <a:pPr marL="50165">
                        <a:lnSpc>
                          <a:spcPct val="100000"/>
                        </a:lnSpc>
                        <a:spcBef>
                          <a:spcPts val="125"/>
                        </a:spcBef>
                      </a:pPr>
                      <a:r>
                        <a:rPr sz="1100" b="1" spc="-5" dirty="0">
                          <a:solidFill>
                            <a:srgbClr val="231F20"/>
                          </a:solidFill>
                          <a:latin typeface="Calibri"/>
                          <a:cs typeface="Calibri"/>
                        </a:rPr>
                        <a:t>4</a:t>
                      </a:r>
                      <a:r>
                        <a:rPr sz="975" b="1" spc="-7" baseline="29914" dirty="0">
                          <a:solidFill>
                            <a:srgbClr val="231F20"/>
                          </a:solidFill>
                          <a:latin typeface="Calibri"/>
                          <a:cs typeface="Calibri"/>
                        </a:rPr>
                        <a:t>th</a:t>
                      </a:r>
                      <a:r>
                        <a:rPr sz="975" b="1" spc="112" baseline="29914" dirty="0">
                          <a:solidFill>
                            <a:srgbClr val="231F20"/>
                          </a:solidFill>
                          <a:latin typeface="Calibri"/>
                          <a:cs typeface="Calibri"/>
                        </a:rPr>
                        <a:t> </a:t>
                      </a:r>
                      <a:r>
                        <a:rPr sz="1100" b="1" dirty="0">
                          <a:solidFill>
                            <a:srgbClr val="231F20"/>
                          </a:solidFill>
                          <a:latin typeface="Calibri"/>
                          <a:cs typeface="Calibri"/>
                        </a:rPr>
                        <a:t>Major</a:t>
                      </a:r>
                      <a:endParaRPr sz="1100">
                        <a:latin typeface="Calibri"/>
                        <a:cs typeface="Calibri"/>
                      </a:endParaRPr>
                    </a:p>
                  </a:txBody>
                  <a:tcPr marL="0" marR="0" marT="15875" marB="0">
                    <a:lnL w="6350">
                      <a:solidFill>
                        <a:srgbClr val="DAD9D9"/>
                      </a:solidFill>
                      <a:prstDash val="solid"/>
                    </a:lnL>
                    <a:lnR w="9525">
                      <a:solidFill>
                        <a:srgbClr val="DAD9D9"/>
                      </a:solidFill>
                      <a:prstDash val="solid"/>
                    </a:lnR>
                    <a:lnT w="9525">
                      <a:solidFill>
                        <a:srgbClr val="DAD9D9"/>
                      </a:solidFill>
                      <a:prstDash val="solid"/>
                    </a:lnT>
                    <a:lnB w="6350">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6350">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bl>
          </a:graphicData>
        </a:graphic>
      </p:graphicFrame>
      <p:sp>
        <p:nvSpPr>
          <p:cNvPr id="8" name="object 5">
            <a:extLst>
              <a:ext uri="{FF2B5EF4-FFF2-40B4-BE49-F238E27FC236}">
                <a16:creationId xmlns:a16="http://schemas.microsoft.com/office/drawing/2014/main" id="{F700E8DD-F4A7-45D4-8788-75C7A02869D2}"/>
              </a:ext>
            </a:extLst>
          </p:cNvPr>
          <p:cNvSpPr/>
          <p:nvPr/>
        </p:nvSpPr>
        <p:spPr>
          <a:xfrm>
            <a:off x="518159" y="4221907"/>
            <a:ext cx="6751320" cy="0"/>
          </a:xfrm>
          <a:custGeom>
            <a:avLst/>
            <a:gdLst/>
            <a:ahLst/>
            <a:cxnLst/>
            <a:rect l="l" t="t" r="r" b="b"/>
            <a:pathLst>
              <a:path w="6751320">
                <a:moveTo>
                  <a:pt x="0" y="0"/>
                </a:moveTo>
                <a:lnTo>
                  <a:pt x="6751320" y="0"/>
                </a:lnTo>
              </a:path>
            </a:pathLst>
          </a:custGeom>
          <a:ln w="6350">
            <a:solidFill>
              <a:srgbClr val="F2F2F2"/>
            </a:solidFill>
          </a:ln>
        </p:spPr>
        <p:txBody>
          <a:bodyPr wrap="square" lIns="0" tIns="0" rIns="0" bIns="0" rtlCol="0"/>
          <a:lstStyle/>
          <a:p>
            <a:endParaRPr/>
          </a:p>
        </p:txBody>
      </p:sp>
      <p:sp>
        <p:nvSpPr>
          <p:cNvPr id="10" name="object 7">
            <a:extLst>
              <a:ext uri="{FF2B5EF4-FFF2-40B4-BE49-F238E27FC236}">
                <a16:creationId xmlns:a16="http://schemas.microsoft.com/office/drawing/2014/main" id="{19015593-C297-45C4-87B6-D4FD7C30A17A}"/>
              </a:ext>
            </a:extLst>
          </p:cNvPr>
          <p:cNvSpPr/>
          <p:nvPr/>
        </p:nvSpPr>
        <p:spPr>
          <a:xfrm>
            <a:off x="518159" y="5340167"/>
            <a:ext cx="6751320" cy="0"/>
          </a:xfrm>
          <a:custGeom>
            <a:avLst/>
            <a:gdLst/>
            <a:ahLst/>
            <a:cxnLst/>
            <a:rect l="l" t="t" r="r" b="b"/>
            <a:pathLst>
              <a:path w="6751320">
                <a:moveTo>
                  <a:pt x="0" y="0"/>
                </a:moveTo>
                <a:lnTo>
                  <a:pt x="6751320" y="0"/>
                </a:lnTo>
              </a:path>
            </a:pathLst>
          </a:custGeom>
          <a:ln w="6350">
            <a:solidFill>
              <a:srgbClr val="F2F2F2"/>
            </a:solidFill>
          </a:ln>
        </p:spPr>
        <p:txBody>
          <a:bodyPr wrap="square" lIns="0" tIns="0" rIns="0" bIns="0" rtlCol="0"/>
          <a:lstStyle/>
          <a:p>
            <a:endParaRPr/>
          </a:p>
        </p:txBody>
      </p:sp>
      <p:sp>
        <p:nvSpPr>
          <p:cNvPr id="11" name="object 8">
            <a:extLst>
              <a:ext uri="{FF2B5EF4-FFF2-40B4-BE49-F238E27FC236}">
                <a16:creationId xmlns:a16="http://schemas.microsoft.com/office/drawing/2014/main" id="{0E8CBADA-29D7-4327-8C2B-18B6D5DF253A}"/>
              </a:ext>
            </a:extLst>
          </p:cNvPr>
          <p:cNvSpPr/>
          <p:nvPr/>
        </p:nvSpPr>
        <p:spPr>
          <a:xfrm>
            <a:off x="518159" y="7364393"/>
            <a:ext cx="6751320" cy="0"/>
          </a:xfrm>
          <a:custGeom>
            <a:avLst/>
            <a:gdLst/>
            <a:ahLst/>
            <a:cxnLst/>
            <a:rect l="l" t="t" r="r" b="b"/>
            <a:pathLst>
              <a:path w="6751320">
                <a:moveTo>
                  <a:pt x="0" y="0"/>
                </a:moveTo>
                <a:lnTo>
                  <a:pt x="6751320" y="0"/>
                </a:lnTo>
              </a:path>
            </a:pathLst>
          </a:custGeom>
          <a:ln w="6350">
            <a:solidFill>
              <a:srgbClr val="F2F2F2"/>
            </a:solidFill>
          </a:ln>
        </p:spPr>
        <p:txBody>
          <a:bodyPr wrap="square" lIns="0" tIns="0" rIns="0" bIns="0" rtlCol="0"/>
          <a:lstStyle/>
          <a:p>
            <a:endParaRPr/>
          </a:p>
        </p:txBody>
      </p:sp>
      <p:grpSp>
        <p:nvGrpSpPr>
          <p:cNvPr id="12" name="object 9">
            <a:extLst>
              <a:ext uri="{FF2B5EF4-FFF2-40B4-BE49-F238E27FC236}">
                <a16:creationId xmlns:a16="http://schemas.microsoft.com/office/drawing/2014/main" id="{68A2C645-0598-4A86-BE58-99EEDEB9A194}"/>
              </a:ext>
            </a:extLst>
          </p:cNvPr>
          <p:cNvGrpSpPr/>
          <p:nvPr/>
        </p:nvGrpSpPr>
        <p:grpSpPr>
          <a:xfrm>
            <a:off x="1089660" y="2659123"/>
            <a:ext cx="2750820" cy="6350"/>
            <a:chOff x="1089660" y="2659123"/>
            <a:chExt cx="2750820" cy="6350"/>
          </a:xfrm>
        </p:grpSpPr>
        <p:sp>
          <p:nvSpPr>
            <p:cNvPr id="13" name="object 10">
              <a:extLst>
                <a:ext uri="{FF2B5EF4-FFF2-40B4-BE49-F238E27FC236}">
                  <a16:creationId xmlns:a16="http://schemas.microsoft.com/office/drawing/2014/main" id="{47BAB42E-0D3B-4342-9B0D-4DEAEA44442F}"/>
                </a:ext>
              </a:extLst>
            </p:cNvPr>
            <p:cNvSpPr/>
            <p:nvPr/>
          </p:nvSpPr>
          <p:spPr>
            <a:xfrm>
              <a:off x="1089660" y="2662298"/>
              <a:ext cx="38100" cy="0"/>
            </a:xfrm>
            <a:custGeom>
              <a:avLst/>
              <a:gdLst/>
              <a:ahLst/>
              <a:cxnLst/>
              <a:rect l="l" t="t" r="r" b="b"/>
              <a:pathLst>
                <a:path w="38100">
                  <a:moveTo>
                    <a:pt x="0" y="0"/>
                  </a:moveTo>
                  <a:lnTo>
                    <a:pt x="38100" y="0"/>
                  </a:lnTo>
                </a:path>
              </a:pathLst>
            </a:custGeom>
            <a:ln w="6350">
              <a:solidFill>
                <a:srgbClr val="DAD9D9"/>
              </a:solidFill>
            </a:ln>
          </p:spPr>
          <p:txBody>
            <a:bodyPr wrap="square" lIns="0" tIns="0" rIns="0" bIns="0" rtlCol="0"/>
            <a:lstStyle/>
            <a:p>
              <a:endParaRPr/>
            </a:p>
          </p:txBody>
        </p:sp>
        <p:sp>
          <p:nvSpPr>
            <p:cNvPr id="14" name="object 11">
              <a:extLst>
                <a:ext uri="{FF2B5EF4-FFF2-40B4-BE49-F238E27FC236}">
                  <a16:creationId xmlns:a16="http://schemas.microsoft.com/office/drawing/2014/main" id="{AAB9FE01-B387-467F-83C9-383350A4D100}"/>
                </a:ext>
              </a:extLst>
            </p:cNvPr>
            <p:cNvSpPr/>
            <p:nvPr/>
          </p:nvSpPr>
          <p:spPr>
            <a:xfrm>
              <a:off x="1127760" y="2662298"/>
              <a:ext cx="624840" cy="0"/>
            </a:xfrm>
            <a:custGeom>
              <a:avLst/>
              <a:gdLst/>
              <a:ahLst/>
              <a:cxnLst/>
              <a:rect l="l" t="t" r="r" b="b"/>
              <a:pathLst>
                <a:path w="624839">
                  <a:moveTo>
                    <a:pt x="0" y="0"/>
                  </a:moveTo>
                  <a:lnTo>
                    <a:pt x="624840" y="0"/>
                  </a:lnTo>
                </a:path>
              </a:pathLst>
            </a:custGeom>
            <a:ln w="6350">
              <a:solidFill>
                <a:srgbClr val="DAD9D9"/>
              </a:solidFill>
            </a:ln>
          </p:spPr>
          <p:txBody>
            <a:bodyPr wrap="square" lIns="0" tIns="0" rIns="0" bIns="0" rtlCol="0"/>
            <a:lstStyle/>
            <a:p>
              <a:endParaRPr/>
            </a:p>
          </p:txBody>
        </p:sp>
        <p:sp>
          <p:nvSpPr>
            <p:cNvPr id="15" name="object 12">
              <a:extLst>
                <a:ext uri="{FF2B5EF4-FFF2-40B4-BE49-F238E27FC236}">
                  <a16:creationId xmlns:a16="http://schemas.microsoft.com/office/drawing/2014/main" id="{F541F55C-E04D-48E3-95C0-E7DA6C6C7863}"/>
                </a:ext>
              </a:extLst>
            </p:cNvPr>
            <p:cNvSpPr/>
            <p:nvPr/>
          </p:nvSpPr>
          <p:spPr>
            <a:xfrm>
              <a:off x="1752600" y="2662298"/>
              <a:ext cx="510540" cy="0"/>
            </a:xfrm>
            <a:custGeom>
              <a:avLst/>
              <a:gdLst/>
              <a:ahLst/>
              <a:cxnLst/>
              <a:rect l="l" t="t" r="r" b="b"/>
              <a:pathLst>
                <a:path w="510539">
                  <a:moveTo>
                    <a:pt x="0" y="0"/>
                  </a:moveTo>
                  <a:lnTo>
                    <a:pt x="510540" y="0"/>
                  </a:lnTo>
                </a:path>
              </a:pathLst>
            </a:custGeom>
            <a:ln w="6350">
              <a:solidFill>
                <a:srgbClr val="DAD9D9"/>
              </a:solidFill>
            </a:ln>
          </p:spPr>
          <p:txBody>
            <a:bodyPr wrap="square" lIns="0" tIns="0" rIns="0" bIns="0" rtlCol="0"/>
            <a:lstStyle/>
            <a:p>
              <a:endParaRPr/>
            </a:p>
          </p:txBody>
        </p:sp>
        <p:sp>
          <p:nvSpPr>
            <p:cNvPr id="16" name="object 13">
              <a:extLst>
                <a:ext uri="{FF2B5EF4-FFF2-40B4-BE49-F238E27FC236}">
                  <a16:creationId xmlns:a16="http://schemas.microsoft.com/office/drawing/2014/main" id="{38550AF6-9EC5-49AB-A502-9D1A78921D9A}"/>
                </a:ext>
              </a:extLst>
            </p:cNvPr>
            <p:cNvSpPr/>
            <p:nvPr/>
          </p:nvSpPr>
          <p:spPr>
            <a:xfrm>
              <a:off x="2263140" y="2662298"/>
              <a:ext cx="1577340" cy="0"/>
            </a:xfrm>
            <a:custGeom>
              <a:avLst/>
              <a:gdLst/>
              <a:ahLst/>
              <a:cxnLst/>
              <a:rect l="l" t="t" r="r" b="b"/>
              <a:pathLst>
                <a:path w="1577339">
                  <a:moveTo>
                    <a:pt x="0" y="0"/>
                  </a:moveTo>
                  <a:lnTo>
                    <a:pt x="1577340" y="0"/>
                  </a:lnTo>
                </a:path>
              </a:pathLst>
            </a:custGeom>
            <a:ln w="6350">
              <a:solidFill>
                <a:srgbClr val="DAD9D9"/>
              </a:solidFill>
            </a:ln>
          </p:spPr>
          <p:txBody>
            <a:bodyPr wrap="square" lIns="0" tIns="0" rIns="0" bIns="0" rtlCol="0"/>
            <a:lstStyle/>
            <a:p>
              <a:endParaRPr/>
            </a:p>
          </p:txBody>
        </p:sp>
      </p:grpSp>
      <p:grpSp>
        <p:nvGrpSpPr>
          <p:cNvPr id="17" name="object 14">
            <a:extLst>
              <a:ext uri="{FF2B5EF4-FFF2-40B4-BE49-F238E27FC236}">
                <a16:creationId xmlns:a16="http://schemas.microsoft.com/office/drawing/2014/main" id="{636362AA-C8CE-4574-B7AB-76290B9514FD}"/>
              </a:ext>
            </a:extLst>
          </p:cNvPr>
          <p:cNvGrpSpPr/>
          <p:nvPr/>
        </p:nvGrpSpPr>
        <p:grpSpPr>
          <a:xfrm>
            <a:off x="4907279" y="2659123"/>
            <a:ext cx="2232660" cy="6350"/>
            <a:chOff x="4907279" y="2659123"/>
            <a:chExt cx="2232660" cy="6350"/>
          </a:xfrm>
        </p:grpSpPr>
        <p:sp>
          <p:nvSpPr>
            <p:cNvPr id="18" name="object 15">
              <a:extLst>
                <a:ext uri="{FF2B5EF4-FFF2-40B4-BE49-F238E27FC236}">
                  <a16:creationId xmlns:a16="http://schemas.microsoft.com/office/drawing/2014/main" id="{FE736376-8B0C-433E-ADFC-DDBFCDC767D7}"/>
                </a:ext>
              </a:extLst>
            </p:cNvPr>
            <p:cNvSpPr/>
            <p:nvPr/>
          </p:nvSpPr>
          <p:spPr>
            <a:xfrm>
              <a:off x="4907279" y="2662298"/>
              <a:ext cx="38100" cy="0"/>
            </a:xfrm>
            <a:custGeom>
              <a:avLst/>
              <a:gdLst/>
              <a:ahLst/>
              <a:cxnLst/>
              <a:rect l="l" t="t" r="r" b="b"/>
              <a:pathLst>
                <a:path w="38100">
                  <a:moveTo>
                    <a:pt x="0" y="0"/>
                  </a:moveTo>
                  <a:lnTo>
                    <a:pt x="38100" y="0"/>
                  </a:lnTo>
                </a:path>
              </a:pathLst>
            </a:custGeom>
            <a:ln w="6350">
              <a:solidFill>
                <a:srgbClr val="DAD9D9"/>
              </a:solidFill>
            </a:ln>
          </p:spPr>
          <p:txBody>
            <a:bodyPr wrap="square" lIns="0" tIns="0" rIns="0" bIns="0" rtlCol="0"/>
            <a:lstStyle/>
            <a:p>
              <a:endParaRPr/>
            </a:p>
          </p:txBody>
        </p:sp>
        <p:sp>
          <p:nvSpPr>
            <p:cNvPr id="19" name="object 16">
              <a:extLst>
                <a:ext uri="{FF2B5EF4-FFF2-40B4-BE49-F238E27FC236}">
                  <a16:creationId xmlns:a16="http://schemas.microsoft.com/office/drawing/2014/main" id="{EAE86DA1-F520-49B3-A30A-165385F44A53}"/>
                </a:ext>
              </a:extLst>
            </p:cNvPr>
            <p:cNvSpPr/>
            <p:nvPr/>
          </p:nvSpPr>
          <p:spPr>
            <a:xfrm>
              <a:off x="4945379" y="2662298"/>
              <a:ext cx="701040" cy="0"/>
            </a:xfrm>
            <a:custGeom>
              <a:avLst/>
              <a:gdLst/>
              <a:ahLst/>
              <a:cxnLst/>
              <a:rect l="l" t="t" r="r" b="b"/>
              <a:pathLst>
                <a:path w="701039">
                  <a:moveTo>
                    <a:pt x="0" y="0"/>
                  </a:moveTo>
                  <a:lnTo>
                    <a:pt x="701040" y="0"/>
                  </a:lnTo>
                </a:path>
              </a:pathLst>
            </a:custGeom>
            <a:ln w="6350">
              <a:solidFill>
                <a:srgbClr val="DAD9D9"/>
              </a:solidFill>
            </a:ln>
          </p:spPr>
          <p:txBody>
            <a:bodyPr wrap="square" lIns="0" tIns="0" rIns="0" bIns="0" rtlCol="0"/>
            <a:lstStyle/>
            <a:p>
              <a:endParaRPr/>
            </a:p>
          </p:txBody>
        </p:sp>
        <p:sp>
          <p:nvSpPr>
            <p:cNvPr id="20" name="object 17">
              <a:extLst>
                <a:ext uri="{FF2B5EF4-FFF2-40B4-BE49-F238E27FC236}">
                  <a16:creationId xmlns:a16="http://schemas.microsoft.com/office/drawing/2014/main" id="{A0F1EE89-FC2A-413B-8F02-51F138AFE3C4}"/>
                </a:ext>
              </a:extLst>
            </p:cNvPr>
            <p:cNvSpPr/>
            <p:nvPr/>
          </p:nvSpPr>
          <p:spPr>
            <a:xfrm>
              <a:off x="5646419" y="2662298"/>
              <a:ext cx="1493520" cy="0"/>
            </a:xfrm>
            <a:custGeom>
              <a:avLst/>
              <a:gdLst/>
              <a:ahLst/>
              <a:cxnLst/>
              <a:rect l="l" t="t" r="r" b="b"/>
              <a:pathLst>
                <a:path w="1493520">
                  <a:moveTo>
                    <a:pt x="0" y="0"/>
                  </a:moveTo>
                  <a:lnTo>
                    <a:pt x="1493520" y="0"/>
                  </a:lnTo>
                </a:path>
              </a:pathLst>
            </a:custGeom>
            <a:ln w="6350">
              <a:solidFill>
                <a:srgbClr val="DAD9D9"/>
              </a:solidFill>
            </a:ln>
          </p:spPr>
          <p:txBody>
            <a:bodyPr wrap="square" lIns="0" tIns="0" rIns="0" bIns="0" rtlCol="0"/>
            <a:lstStyle/>
            <a:p>
              <a:endParaRPr/>
            </a:p>
          </p:txBody>
        </p:sp>
      </p:grpSp>
      <p:sp>
        <p:nvSpPr>
          <p:cNvPr id="21" name="object 18">
            <a:extLst>
              <a:ext uri="{FF2B5EF4-FFF2-40B4-BE49-F238E27FC236}">
                <a16:creationId xmlns:a16="http://schemas.microsoft.com/office/drawing/2014/main" id="{F445B1C0-A9A8-4A61-A65B-2D0BEC9889F3}"/>
              </a:ext>
            </a:extLst>
          </p:cNvPr>
          <p:cNvSpPr/>
          <p:nvPr/>
        </p:nvSpPr>
        <p:spPr>
          <a:xfrm>
            <a:off x="2263139" y="3115280"/>
            <a:ext cx="1577340" cy="0"/>
          </a:xfrm>
          <a:custGeom>
            <a:avLst/>
            <a:gdLst/>
            <a:ahLst/>
            <a:cxnLst/>
            <a:rect l="l" t="t" r="r" b="b"/>
            <a:pathLst>
              <a:path w="1577339">
                <a:moveTo>
                  <a:pt x="0" y="0"/>
                </a:moveTo>
                <a:lnTo>
                  <a:pt x="1577340" y="0"/>
                </a:lnTo>
              </a:path>
            </a:pathLst>
          </a:custGeom>
          <a:ln w="6350">
            <a:solidFill>
              <a:srgbClr val="DAD9D9"/>
            </a:solidFill>
          </a:ln>
        </p:spPr>
        <p:txBody>
          <a:bodyPr wrap="square" lIns="0" tIns="0" rIns="0" bIns="0" rtlCol="0"/>
          <a:lstStyle/>
          <a:p>
            <a:endParaRPr/>
          </a:p>
        </p:txBody>
      </p:sp>
      <p:grpSp>
        <p:nvGrpSpPr>
          <p:cNvPr id="22" name="object 19">
            <a:extLst>
              <a:ext uri="{FF2B5EF4-FFF2-40B4-BE49-F238E27FC236}">
                <a16:creationId xmlns:a16="http://schemas.microsoft.com/office/drawing/2014/main" id="{BC2C68D3-9238-499B-B82E-4ECBFEE1B186}"/>
              </a:ext>
            </a:extLst>
          </p:cNvPr>
          <p:cNvGrpSpPr/>
          <p:nvPr/>
        </p:nvGrpSpPr>
        <p:grpSpPr>
          <a:xfrm>
            <a:off x="4945379" y="3112105"/>
            <a:ext cx="2194560" cy="6350"/>
            <a:chOff x="4945379" y="3112105"/>
            <a:chExt cx="2194560" cy="6350"/>
          </a:xfrm>
        </p:grpSpPr>
        <p:sp>
          <p:nvSpPr>
            <p:cNvPr id="23" name="object 20">
              <a:extLst>
                <a:ext uri="{FF2B5EF4-FFF2-40B4-BE49-F238E27FC236}">
                  <a16:creationId xmlns:a16="http://schemas.microsoft.com/office/drawing/2014/main" id="{47E029A7-95EA-4598-B3FD-ABDBBD5BF523}"/>
                </a:ext>
              </a:extLst>
            </p:cNvPr>
            <p:cNvSpPr/>
            <p:nvPr/>
          </p:nvSpPr>
          <p:spPr>
            <a:xfrm>
              <a:off x="4945379" y="3115280"/>
              <a:ext cx="701040" cy="0"/>
            </a:xfrm>
            <a:custGeom>
              <a:avLst/>
              <a:gdLst/>
              <a:ahLst/>
              <a:cxnLst/>
              <a:rect l="l" t="t" r="r" b="b"/>
              <a:pathLst>
                <a:path w="701039">
                  <a:moveTo>
                    <a:pt x="0" y="0"/>
                  </a:moveTo>
                  <a:lnTo>
                    <a:pt x="701040" y="0"/>
                  </a:lnTo>
                </a:path>
              </a:pathLst>
            </a:custGeom>
            <a:ln w="6350">
              <a:solidFill>
                <a:srgbClr val="DAD9D9"/>
              </a:solidFill>
            </a:ln>
          </p:spPr>
          <p:txBody>
            <a:bodyPr wrap="square" lIns="0" tIns="0" rIns="0" bIns="0" rtlCol="0"/>
            <a:lstStyle/>
            <a:p>
              <a:endParaRPr/>
            </a:p>
          </p:txBody>
        </p:sp>
        <p:sp>
          <p:nvSpPr>
            <p:cNvPr id="24" name="object 21">
              <a:extLst>
                <a:ext uri="{FF2B5EF4-FFF2-40B4-BE49-F238E27FC236}">
                  <a16:creationId xmlns:a16="http://schemas.microsoft.com/office/drawing/2014/main" id="{B8DF5691-C10B-4414-9A6E-CD934400D603}"/>
                </a:ext>
              </a:extLst>
            </p:cNvPr>
            <p:cNvSpPr/>
            <p:nvPr/>
          </p:nvSpPr>
          <p:spPr>
            <a:xfrm>
              <a:off x="5646419" y="3115280"/>
              <a:ext cx="1493520" cy="0"/>
            </a:xfrm>
            <a:custGeom>
              <a:avLst/>
              <a:gdLst/>
              <a:ahLst/>
              <a:cxnLst/>
              <a:rect l="l" t="t" r="r" b="b"/>
              <a:pathLst>
                <a:path w="1493520">
                  <a:moveTo>
                    <a:pt x="0" y="0"/>
                  </a:moveTo>
                  <a:lnTo>
                    <a:pt x="1493520" y="0"/>
                  </a:lnTo>
                </a:path>
              </a:pathLst>
            </a:custGeom>
            <a:ln w="6350">
              <a:solidFill>
                <a:srgbClr val="DAD9D9"/>
              </a:solidFill>
            </a:ln>
          </p:spPr>
          <p:txBody>
            <a:bodyPr wrap="square" lIns="0" tIns="0" rIns="0" bIns="0" rtlCol="0"/>
            <a:lstStyle/>
            <a:p>
              <a:endParaRPr/>
            </a:p>
          </p:txBody>
        </p:sp>
      </p:grpSp>
      <p:grpSp>
        <p:nvGrpSpPr>
          <p:cNvPr id="25" name="object 22">
            <a:extLst>
              <a:ext uri="{FF2B5EF4-FFF2-40B4-BE49-F238E27FC236}">
                <a16:creationId xmlns:a16="http://schemas.microsoft.com/office/drawing/2014/main" id="{A2D43822-D2C5-4EC6-9D42-92CE8FBAF924}"/>
              </a:ext>
            </a:extLst>
          </p:cNvPr>
          <p:cNvGrpSpPr/>
          <p:nvPr/>
        </p:nvGrpSpPr>
        <p:grpSpPr>
          <a:xfrm>
            <a:off x="1127760" y="3565089"/>
            <a:ext cx="2712720" cy="6350"/>
            <a:chOff x="1127760" y="3565089"/>
            <a:chExt cx="2712720" cy="6350"/>
          </a:xfrm>
        </p:grpSpPr>
        <p:sp>
          <p:nvSpPr>
            <p:cNvPr id="26" name="object 23">
              <a:extLst>
                <a:ext uri="{FF2B5EF4-FFF2-40B4-BE49-F238E27FC236}">
                  <a16:creationId xmlns:a16="http://schemas.microsoft.com/office/drawing/2014/main" id="{3F6A5341-1848-4AFC-B10C-7969815869DC}"/>
                </a:ext>
              </a:extLst>
            </p:cNvPr>
            <p:cNvSpPr/>
            <p:nvPr/>
          </p:nvSpPr>
          <p:spPr>
            <a:xfrm>
              <a:off x="1127760" y="3568264"/>
              <a:ext cx="624840" cy="0"/>
            </a:xfrm>
            <a:custGeom>
              <a:avLst/>
              <a:gdLst/>
              <a:ahLst/>
              <a:cxnLst/>
              <a:rect l="l" t="t" r="r" b="b"/>
              <a:pathLst>
                <a:path w="624839">
                  <a:moveTo>
                    <a:pt x="0" y="0"/>
                  </a:moveTo>
                  <a:lnTo>
                    <a:pt x="624840" y="0"/>
                  </a:lnTo>
                </a:path>
              </a:pathLst>
            </a:custGeom>
            <a:ln w="6350">
              <a:solidFill>
                <a:srgbClr val="DAD9D9"/>
              </a:solidFill>
            </a:ln>
          </p:spPr>
          <p:txBody>
            <a:bodyPr wrap="square" lIns="0" tIns="0" rIns="0" bIns="0" rtlCol="0"/>
            <a:lstStyle/>
            <a:p>
              <a:endParaRPr/>
            </a:p>
          </p:txBody>
        </p:sp>
        <p:sp>
          <p:nvSpPr>
            <p:cNvPr id="27" name="object 24">
              <a:extLst>
                <a:ext uri="{FF2B5EF4-FFF2-40B4-BE49-F238E27FC236}">
                  <a16:creationId xmlns:a16="http://schemas.microsoft.com/office/drawing/2014/main" id="{6E1ABDE2-2B27-4FA9-A6D5-3BE68F122B53}"/>
                </a:ext>
              </a:extLst>
            </p:cNvPr>
            <p:cNvSpPr/>
            <p:nvPr/>
          </p:nvSpPr>
          <p:spPr>
            <a:xfrm>
              <a:off x="1752600" y="3568264"/>
              <a:ext cx="510540" cy="0"/>
            </a:xfrm>
            <a:custGeom>
              <a:avLst/>
              <a:gdLst/>
              <a:ahLst/>
              <a:cxnLst/>
              <a:rect l="l" t="t" r="r" b="b"/>
              <a:pathLst>
                <a:path w="510539">
                  <a:moveTo>
                    <a:pt x="0" y="0"/>
                  </a:moveTo>
                  <a:lnTo>
                    <a:pt x="510540" y="0"/>
                  </a:lnTo>
                </a:path>
              </a:pathLst>
            </a:custGeom>
            <a:ln w="6350">
              <a:solidFill>
                <a:srgbClr val="DAD9D9"/>
              </a:solidFill>
            </a:ln>
          </p:spPr>
          <p:txBody>
            <a:bodyPr wrap="square" lIns="0" tIns="0" rIns="0" bIns="0" rtlCol="0"/>
            <a:lstStyle/>
            <a:p>
              <a:endParaRPr/>
            </a:p>
          </p:txBody>
        </p:sp>
        <p:sp>
          <p:nvSpPr>
            <p:cNvPr id="28" name="object 25">
              <a:extLst>
                <a:ext uri="{FF2B5EF4-FFF2-40B4-BE49-F238E27FC236}">
                  <a16:creationId xmlns:a16="http://schemas.microsoft.com/office/drawing/2014/main" id="{A4E7BAC5-E2D0-48AC-9F72-ECD81FE6B323}"/>
                </a:ext>
              </a:extLst>
            </p:cNvPr>
            <p:cNvSpPr/>
            <p:nvPr/>
          </p:nvSpPr>
          <p:spPr>
            <a:xfrm>
              <a:off x="2263140" y="3568264"/>
              <a:ext cx="1577340" cy="0"/>
            </a:xfrm>
            <a:custGeom>
              <a:avLst/>
              <a:gdLst/>
              <a:ahLst/>
              <a:cxnLst/>
              <a:rect l="l" t="t" r="r" b="b"/>
              <a:pathLst>
                <a:path w="1577339">
                  <a:moveTo>
                    <a:pt x="0" y="0"/>
                  </a:moveTo>
                  <a:lnTo>
                    <a:pt x="1577340" y="0"/>
                  </a:lnTo>
                </a:path>
              </a:pathLst>
            </a:custGeom>
            <a:ln w="6350">
              <a:solidFill>
                <a:srgbClr val="DAD9D9"/>
              </a:solidFill>
            </a:ln>
          </p:spPr>
          <p:txBody>
            <a:bodyPr wrap="square" lIns="0" tIns="0" rIns="0" bIns="0" rtlCol="0"/>
            <a:lstStyle/>
            <a:p>
              <a:endParaRPr/>
            </a:p>
          </p:txBody>
        </p:sp>
      </p:grpSp>
      <p:grpSp>
        <p:nvGrpSpPr>
          <p:cNvPr id="29" name="object 26">
            <a:extLst>
              <a:ext uri="{FF2B5EF4-FFF2-40B4-BE49-F238E27FC236}">
                <a16:creationId xmlns:a16="http://schemas.microsoft.com/office/drawing/2014/main" id="{8D60E86F-C23D-4716-AF0F-40091DF532D7}"/>
              </a:ext>
            </a:extLst>
          </p:cNvPr>
          <p:cNvGrpSpPr/>
          <p:nvPr/>
        </p:nvGrpSpPr>
        <p:grpSpPr>
          <a:xfrm>
            <a:off x="4869179" y="3565089"/>
            <a:ext cx="2270760" cy="6350"/>
            <a:chOff x="4869179" y="3565089"/>
            <a:chExt cx="2270760" cy="6350"/>
          </a:xfrm>
        </p:grpSpPr>
        <p:sp>
          <p:nvSpPr>
            <p:cNvPr id="30" name="object 27">
              <a:extLst>
                <a:ext uri="{FF2B5EF4-FFF2-40B4-BE49-F238E27FC236}">
                  <a16:creationId xmlns:a16="http://schemas.microsoft.com/office/drawing/2014/main" id="{79A29226-0760-4444-AACC-4D690E7CBF06}"/>
                </a:ext>
              </a:extLst>
            </p:cNvPr>
            <p:cNvSpPr/>
            <p:nvPr/>
          </p:nvSpPr>
          <p:spPr>
            <a:xfrm>
              <a:off x="4869179" y="3568264"/>
              <a:ext cx="38100" cy="0"/>
            </a:xfrm>
            <a:custGeom>
              <a:avLst/>
              <a:gdLst/>
              <a:ahLst/>
              <a:cxnLst/>
              <a:rect l="l" t="t" r="r" b="b"/>
              <a:pathLst>
                <a:path w="38100">
                  <a:moveTo>
                    <a:pt x="0" y="0"/>
                  </a:moveTo>
                  <a:lnTo>
                    <a:pt x="38100" y="0"/>
                  </a:lnTo>
                </a:path>
              </a:pathLst>
            </a:custGeom>
            <a:ln w="6350">
              <a:solidFill>
                <a:srgbClr val="DAD9D9"/>
              </a:solidFill>
            </a:ln>
          </p:spPr>
          <p:txBody>
            <a:bodyPr wrap="square" lIns="0" tIns="0" rIns="0" bIns="0" rtlCol="0"/>
            <a:lstStyle/>
            <a:p>
              <a:endParaRPr/>
            </a:p>
          </p:txBody>
        </p:sp>
        <p:sp>
          <p:nvSpPr>
            <p:cNvPr id="31" name="object 28">
              <a:extLst>
                <a:ext uri="{FF2B5EF4-FFF2-40B4-BE49-F238E27FC236}">
                  <a16:creationId xmlns:a16="http://schemas.microsoft.com/office/drawing/2014/main" id="{7BADED1D-47F3-4F14-A148-9888DCF4ACE2}"/>
                </a:ext>
              </a:extLst>
            </p:cNvPr>
            <p:cNvSpPr/>
            <p:nvPr/>
          </p:nvSpPr>
          <p:spPr>
            <a:xfrm>
              <a:off x="4907279" y="3568264"/>
              <a:ext cx="38100" cy="0"/>
            </a:xfrm>
            <a:custGeom>
              <a:avLst/>
              <a:gdLst/>
              <a:ahLst/>
              <a:cxnLst/>
              <a:rect l="l" t="t" r="r" b="b"/>
              <a:pathLst>
                <a:path w="38100">
                  <a:moveTo>
                    <a:pt x="0" y="0"/>
                  </a:moveTo>
                  <a:lnTo>
                    <a:pt x="38100" y="0"/>
                  </a:lnTo>
                </a:path>
              </a:pathLst>
            </a:custGeom>
            <a:ln w="6350">
              <a:solidFill>
                <a:srgbClr val="DAD9D9"/>
              </a:solidFill>
            </a:ln>
          </p:spPr>
          <p:txBody>
            <a:bodyPr wrap="square" lIns="0" tIns="0" rIns="0" bIns="0" rtlCol="0"/>
            <a:lstStyle/>
            <a:p>
              <a:endParaRPr/>
            </a:p>
          </p:txBody>
        </p:sp>
        <p:sp>
          <p:nvSpPr>
            <p:cNvPr id="32" name="object 29">
              <a:extLst>
                <a:ext uri="{FF2B5EF4-FFF2-40B4-BE49-F238E27FC236}">
                  <a16:creationId xmlns:a16="http://schemas.microsoft.com/office/drawing/2014/main" id="{AFA9E35D-4BFF-46FB-9D24-36DDD862B2A2}"/>
                </a:ext>
              </a:extLst>
            </p:cNvPr>
            <p:cNvSpPr/>
            <p:nvPr/>
          </p:nvSpPr>
          <p:spPr>
            <a:xfrm>
              <a:off x="4945379" y="3568264"/>
              <a:ext cx="701040" cy="0"/>
            </a:xfrm>
            <a:custGeom>
              <a:avLst/>
              <a:gdLst/>
              <a:ahLst/>
              <a:cxnLst/>
              <a:rect l="l" t="t" r="r" b="b"/>
              <a:pathLst>
                <a:path w="701039">
                  <a:moveTo>
                    <a:pt x="0" y="0"/>
                  </a:moveTo>
                  <a:lnTo>
                    <a:pt x="701040" y="0"/>
                  </a:lnTo>
                </a:path>
              </a:pathLst>
            </a:custGeom>
            <a:ln w="6350">
              <a:solidFill>
                <a:srgbClr val="DAD9D9"/>
              </a:solidFill>
            </a:ln>
          </p:spPr>
          <p:txBody>
            <a:bodyPr wrap="square" lIns="0" tIns="0" rIns="0" bIns="0" rtlCol="0"/>
            <a:lstStyle/>
            <a:p>
              <a:endParaRPr/>
            </a:p>
          </p:txBody>
        </p:sp>
        <p:sp>
          <p:nvSpPr>
            <p:cNvPr id="33" name="object 30">
              <a:extLst>
                <a:ext uri="{FF2B5EF4-FFF2-40B4-BE49-F238E27FC236}">
                  <a16:creationId xmlns:a16="http://schemas.microsoft.com/office/drawing/2014/main" id="{FCEA575E-1D04-4DD5-99E9-DDC03E029701}"/>
                </a:ext>
              </a:extLst>
            </p:cNvPr>
            <p:cNvSpPr/>
            <p:nvPr/>
          </p:nvSpPr>
          <p:spPr>
            <a:xfrm>
              <a:off x="5646419" y="3568264"/>
              <a:ext cx="1493520" cy="0"/>
            </a:xfrm>
            <a:custGeom>
              <a:avLst/>
              <a:gdLst/>
              <a:ahLst/>
              <a:cxnLst/>
              <a:rect l="l" t="t" r="r" b="b"/>
              <a:pathLst>
                <a:path w="1493520">
                  <a:moveTo>
                    <a:pt x="0" y="0"/>
                  </a:moveTo>
                  <a:lnTo>
                    <a:pt x="1493520" y="0"/>
                  </a:lnTo>
                </a:path>
              </a:pathLst>
            </a:custGeom>
            <a:ln w="6350">
              <a:solidFill>
                <a:srgbClr val="DAD9D9"/>
              </a:solidFill>
            </a:ln>
          </p:spPr>
          <p:txBody>
            <a:bodyPr wrap="square" lIns="0" tIns="0" rIns="0" bIns="0" rtlCol="0"/>
            <a:lstStyle/>
            <a:p>
              <a:endParaRPr/>
            </a:p>
          </p:txBody>
        </p:sp>
      </p:grpSp>
      <p:grpSp>
        <p:nvGrpSpPr>
          <p:cNvPr id="34" name="object 31">
            <a:extLst>
              <a:ext uri="{FF2B5EF4-FFF2-40B4-BE49-F238E27FC236}">
                <a16:creationId xmlns:a16="http://schemas.microsoft.com/office/drawing/2014/main" id="{E213CCBB-0BA0-4C13-8A80-A40CD6E0AFCD}"/>
              </a:ext>
            </a:extLst>
          </p:cNvPr>
          <p:cNvGrpSpPr/>
          <p:nvPr/>
        </p:nvGrpSpPr>
        <p:grpSpPr>
          <a:xfrm>
            <a:off x="1752599" y="3968591"/>
            <a:ext cx="5285283" cy="186537"/>
            <a:chOff x="1752600" y="4018072"/>
            <a:chExt cx="2087880" cy="6350"/>
          </a:xfrm>
        </p:grpSpPr>
        <p:sp>
          <p:nvSpPr>
            <p:cNvPr id="35" name="object 32">
              <a:extLst>
                <a:ext uri="{FF2B5EF4-FFF2-40B4-BE49-F238E27FC236}">
                  <a16:creationId xmlns:a16="http://schemas.microsoft.com/office/drawing/2014/main" id="{7A5D3D6B-0FBB-4735-B5C4-5330AE9685E3}"/>
                </a:ext>
              </a:extLst>
            </p:cNvPr>
            <p:cNvSpPr/>
            <p:nvPr/>
          </p:nvSpPr>
          <p:spPr>
            <a:xfrm>
              <a:off x="1752600" y="4021247"/>
              <a:ext cx="510540" cy="0"/>
            </a:xfrm>
            <a:custGeom>
              <a:avLst/>
              <a:gdLst/>
              <a:ahLst/>
              <a:cxnLst/>
              <a:rect l="l" t="t" r="r" b="b"/>
              <a:pathLst>
                <a:path w="510539">
                  <a:moveTo>
                    <a:pt x="0" y="0"/>
                  </a:moveTo>
                  <a:lnTo>
                    <a:pt x="510540" y="0"/>
                  </a:lnTo>
                </a:path>
              </a:pathLst>
            </a:custGeom>
            <a:ln w="6350">
              <a:solidFill>
                <a:srgbClr val="DAD9D9"/>
              </a:solidFill>
            </a:ln>
          </p:spPr>
          <p:txBody>
            <a:bodyPr wrap="square" lIns="0" tIns="0" rIns="0" bIns="0" rtlCol="0"/>
            <a:lstStyle/>
            <a:p>
              <a:endParaRPr/>
            </a:p>
          </p:txBody>
        </p:sp>
        <p:sp>
          <p:nvSpPr>
            <p:cNvPr id="36" name="object 33">
              <a:extLst>
                <a:ext uri="{FF2B5EF4-FFF2-40B4-BE49-F238E27FC236}">
                  <a16:creationId xmlns:a16="http://schemas.microsoft.com/office/drawing/2014/main" id="{25810ED1-63B5-4396-A98E-DC544C9E6A3D}"/>
                </a:ext>
              </a:extLst>
            </p:cNvPr>
            <p:cNvSpPr/>
            <p:nvPr/>
          </p:nvSpPr>
          <p:spPr>
            <a:xfrm>
              <a:off x="2263140" y="4021247"/>
              <a:ext cx="1577340" cy="0"/>
            </a:xfrm>
            <a:custGeom>
              <a:avLst/>
              <a:gdLst/>
              <a:ahLst/>
              <a:cxnLst/>
              <a:rect l="l" t="t" r="r" b="b"/>
              <a:pathLst>
                <a:path w="1577339">
                  <a:moveTo>
                    <a:pt x="0" y="0"/>
                  </a:moveTo>
                  <a:lnTo>
                    <a:pt x="1577340" y="0"/>
                  </a:lnTo>
                </a:path>
              </a:pathLst>
            </a:custGeom>
            <a:ln w="6350">
              <a:solidFill>
                <a:srgbClr val="DAD9D9"/>
              </a:solidFill>
            </a:ln>
          </p:spPr>
          <p:txBody>
            <a:bodyPr wrap="square" lIns="0" tIns="0" rIns="0" bIns="0" rtlCol="0"/>
            <a:lstStyle/>
            <a:p>
              <a:endParaRPr/>
            </a:p>
          </p:txBody>
        </p:sp>
      </p:grpSp>
      <p:sp>
        <p:nvSpPr>
          <p:cNvPr id="38" name="object 35">
            <a:extLst>
              <a:ext uri="{FF2B5EF4-FFF2-40B4-BE49-F238E27FC236}">
                <a16:creationId xmlns:a16="http://schemas.microsoft.com/office/drawing/2014/main" id="{930433E0-96A1-4C3F-8FF0-BB1A27D3403B}"/>
              </a:ext>
            </a:extLst>
          </p:cNvPr>
          <p:cNvSpPr/>
          <p:nvPr/>
        </p:nvSpPr>
        <p:spPr>
          <a:xfrm>
            <a:off x="568959" y="2425227"/>
            <a:ext cx="469900" cy="0"/>
          </a:xfrm>
          <a:custGeom>
            <a:avLst/>
            <a:gdLst/>
            <a:ahLst/>
            <a:cxnLst/>
            <a:rect l="l" t="t" r="r" b="b"/>
            <a:pathLst>
              <a:path w="469900">
                <a:moveTo>
                  <a:pt x="0" y="0"/>
                </a:moveTo>
                <a:lnTo>
                  <a:pt x="469900" y="0"/>
                </a:lnTo>
              </a:path>
            </a:pathLst>
          </a:custGeom>
          <a:ln w="6350">
            <a:solidFill>
              <a:srgbClr val="F2F2F2"/>
            </a:solidFill>
          </a:ln>
        </p:spPr>
        <p:txBody>
          <a:bodyPr wrap="square" lIns="0" tIns="0" rIns="0" bIns="0" rtlCol="0"/>
          <a:lstStyle/>
          <a:p>
            <a:endParaRPr/>
          </a:p>
        </p:txBody>
      </p:sp>
      <p:sp>
        <p:nvSpPr>
          <p:cNvPr id="39" name="object 36">
            <a:extLst>
              <a:ext uri="{FF2B5EF4-FFF2-40B4-BE49-F238E27FC236}">
                <a16:creationId xmlns:a16="http://schemas.microsoft.com/office/drawing/2014/main" id="{C0E84EA1-3C33-46AC-9516-5FCDDE54E1F9}"/>
              </a:ext>
            </a:extLst>
          </p:cNvPr>
          <p:cNvSpPr txBox="1"/>
          <p:nvPr/>
        </p:nvSpPr>
        <p:spPr>
          <a:xfrm>
            <a:off x="568959" y="2491905"/>
            <a:ext cx="469900" cy="152400"/>
          </a:xfrm>
          <a:prstGeom prst="rect">
            <a:avLst/>
          </a:prstGeom>
          <a:solidFill>
            <a:srgbClr val="DAD9D9"/>
          </a:solidFill>
        </p:spPr>
        <p:txBody>
          <a:bodyPr vert="horz" wrap="square" lIns="0" tIns="0" rIns="0" bIns="0" rtlCol="0">
            <a:spAutoFit/>
          </a:bodyPr>
          <a:lstStyle/>
          <a:p>
            <a:pPr>
              <a:lnSpc>
                <a:spcPts val="1140"/>
              </a:lnSpc>
            </a:pPr>
            <a:r>
              <a:rPr sz="1200" b="1" dirty="0">
                <a:solidFill>
                  <a:srgbClr val="231F20"/>
                </a:solidFill>
                <a:latin typeface="Calibri"/>
                <a:cs typeface="Calibri"/>
              </a:rPr>
              <a:t>Name:</a:t>
            </a:r>
            <a:endParaRPr sz="1200">
              <a:latin typeface="Calibri"/>
              <a:cs typeface="Calibri"/>
            </a:endParaRPr>
          </a:p>
        </p:txBody>
      </p:sp>
      <p:sp>
        <p:nvSpPr>
          <p:cNvPr id="40" name="object 37">
            <a:extLst>
              <a:ext uri="{FF2B5EF4-FFF2-40B4-BE49-F238E27FC236}">
                <a16:creationId xmlns:a16="http://schemas.microsoft.com/office/drawing/2014/main" id="{76020EB2-D313-4FFF-939F-1DB16A3219BC}"/>
              </a:ext>
            </a:extLst>
          </p:cNvPr>
          <p:cNvSpPr/>
          <p:nvPr/>
        </p:nvSpPr>
        <p:spPr>
          <a:xfrm>
            <a:off x="3891279" y="2425227"/>
            <a:ext cx="965200" cy="0"/>
          </a:xfrm>
          <a:custGeom>
            <a:avLst/>
            <a:gdLst/>
            <a:ahLst/>
            <a:cxnLst/>
            <a:rect l="l" t="t" r="r" b="b"/>
            <a:pathLst>
              <a:path w="965200">
                <a:moveTo>
                  <a:pt x="0" y="0"/>
                </a:moveTo>
                <a:lnTo>
                  <a:pt x="965200" y="0"/>
                </a:lnTo>
              </a:path>
            </a:pathLst>
          </a:custGeom>
          <a:ln w="6350">
            <a:solidFill>
              <a:srgbClr val="F2F2F2"/>
            </a:solidFill>
          </a:ln>
        </p:spPr>
        <p:txBody>
          <a:bodyPr wrap="square" lIns="0" tIns="0" rIns="0" bIns="0" rtlCol="0"/>
          <a:lstStyle/>
          <a:p>
            <a:endParaRPr/>
          </a:p>
        </p:txBody>
      </p:sp>
      <p:sp>
        <p:nvSpPr>
          <p:cNvPr id="41" name="object 38">
            <a:extLst>
              <a:ext uri="{FF2B5EF4-FFF2-40B4-BE49-F238E27FC236}">
                <a16:creationId xmlns:a16="http://schemas.microsoft.com/office/drawing/2014/main" id="{15630503-A091-44C8-93A8-F25D3FD16C61}"/>
              </a:ext>
            </a:extLst>
          </p:cNvPr>
          <p:cNvSpPr txBox="1"/>
          <p:nvPr/>
        </p:nvSpPr>
        <p:spPr>
          <a:xfrm>
            <a:off x="3891279" y="2491905"/>
            <a:ext cx="965200" cy="152400"/>
          </a:xfrm>
          <a:prstGeom prst="rect">
            <a:avLst/>
          </a:prstGeom>
          <a:solidFill>
            <a:srgbClr val="DAD9D9"/>
          </a:solidFill>
        </p:spPr>
        <p:txBody>
          <a:bodyPr vert="horz" wrap="square" lIns="0" tIns="0" rIns="0" bIns="0" rtlCol="0">
            <a:spAutoFit/>
          </a:bodyPr>
          <a:lstStyle/>
          <a:p>
            <a:pPr>
              <a:lnSpc>
                <a:spcPts val="1140"/>
              </a:lnSpc>
            </a:pPr>
            <a:r>
              <a:rPr sz="1200" b="1" dirty="0">
                <a:solidFill>
                  <a:srgbClr val="231F20"/>
                </a:solidFill>
                <a:latin typeface="Calibri"/>
                <a:cs typeface="Calibri"/>
              </a:rPr>
              <a:t>81X</a:t>
            </a:r>
            <a:r>
              <a:rPr sz="1200" b="1" spc="-20" dirty="0">
                <a:solidFill>
                  <a:srgbClr val="231F20"/>
                </a:solidFill>
                <a:latin typeface="Calibri"/>
                <a:cs typeface="Calibri"/>
              </a:rPr>
              <a:t> </a:t>
            </a:r>
            <a:r>
              <a:rPr sz="1200" b="1" dirty="0">
                <a:solidFill>
                  <a:srgbClr val="231F20"/>
                </a:solidFill>
                <a:latin typeface="Calibri"/>
                <a:cs typeface="Calibri"/>
              </a:rPr>
              <a:t>ID</a:t>
            </a:r>
            <a:r>
              <a:rPr sz="1200" b="1" spc="-15" dirty="0">
                <a:solidFill>
                  <a:srgbClr val="231F20"/>
                </a:solidFill>
                <a:latin typeface="Calibri"/>
                <a:cs typeface="Calibri"/>
              </a:rPr>
              <a:t> </a:t>
            </a:r>
            <a:r>
              <a:rPr sz="1200" b="1" dirty="0">
                <a:solidFill>
                  <a:srgbClr val="231F20"/>
                </a:solidFill>
                <a:latin typeface="Calibri"/>
                <a:cs typeface="Calibri"/>
              </a:rPr>
              <a:t>#</a:t>
            </a:r>
            <a:endParaRPr sz="1200">
              <a:latin typeface="Calibri"/>
              <a:cs typeface="Calibri"/>
            </a:endParaRPr>
          </a:p>
        </p:txBody>
      </p:sp>
      <p:sp>
        <p:nvSpPr>
          <p:cNvPr id="42" name="object 39">
            <a:extLst>
              <a:ext uri="{FF2B5EF4-FFF2-40B4-BE49-F238E27FC236}">
                <a16:creationId xmlns:a16="http://schemas.microsoft.com/office/drawing/2014/main" id="{AB77FC0E-38B5-4427-A6CE-D65C1B0748B6}"/>
              </a:ext>
            </a:extLst>
          </p:cNvPr>
          <p:cNvSpPr/>
          <p:nvPr/>
        </p:nvSpPr>
        <p:spPr>
          <a:xfrm>
            <a:off x="568959" y="2878209"/>
            <a:ext cx="1643380" cy="0"/>
          </a:xfrm>
          <a:custGeom>
            <a:avLst/>
            <a:gdLst/>
            <a:ahLst/>
            <a:cxnLst/>
            <a:rect l="l" t="t" r="r" b="b"/>
            <a:pathLst>
              <a:path w="1643380">
                <a:moveTo>
                  <a:pt x="0" y="0"/>
                </a:moveTo>
                <a:lnTo>
                  <a:pt x="1643380" y="0"/>
                </a:lnTo>
              </a:path>
            </a:pathLst>
          </a:custGeom>
          <a:ln w="6350">
            <a:solidFill>
              <a:srgbClr val="F2F2F2"/>
            </a:solidFill>
          </a:ln>
        </p:spPr>
        <p:txBody>
          <a:bodyPr wrap="square" lIns="0" tIns="0" rIns="0" bIns="0" rtlCol="0"/>
          <a:lstStyle/>
          <a:p>
            <a:endParaRPr/>
          </a:p>
        </p:txBody>
      </p:sp>
      <p:sp>
        <p:nvSpPr>
          <p:cNvPr id="43" name="object 40">
            <a:extLst>
              <a:ext uri="{FF2B5EF4-FFF2-40B4-BE49-F238E27FC236}">
                <a16:creationId xmlns:a16="http://schemas.microsoft.com/office/drawing/2014/main" id="{4834718D-D1DE-40DD-B400-4207936DBC11}"/>
              </a:ext>
            </a:extLst>
          </p:cNvPr>
          <p:cNvSpPr txBox="1"/>
          <p:nvPr/>
        </p:nvSpPr>
        <p:spPr>
          <a:xfrm>
            <a:off x="568959" y="2944888"/>
            <a:ext cx="1643380" cy="152400"/>
          </a:xfrm>
          <a:prstGeom prst="rect">
            <a:avLst/>
          </a:prstGeom>
          <a:solidFill>
            <a:srgbClr val="DAD9D9"/>
          </a:solidFill>
        </p:spPr>
        <p:txBody>
          <a:bodyPr vert="horz" wrap="square" lIns="0" tIns="0" rIns="0" bIns="0" rtlCol="0">
            <a:spAutoFit/>
          </a:bodyPr>
          <a:lstStyle/>
          <a:p>
            <a:pPr>
              <a:lnSpc>
                <a:spcPts val="1140"/>
              </a:lnSpc>
            </a:pPr>
            <a:r>
              <a:rPr sz="1200" b="1" spc="-10" dirty="0">
                <a:solidFill>
                  <a:srgbClr val="231F20"/>
                </a:solidFill>
                <a:latin typeface="Calibri"/>
                <a:cs typeface="Calibri"/>
              </a:rPr>
              <a:t>Desired</a:t>
            </a:r>
            <a:r>
              <a:rPr sz="1200" b="1" spc="-20" dirty="0">
                <a:solidFill>
                  <a:srgbClr val="231F20"/>
                </a:solidFill>
                <a:latin typeface="Calibri"/>
                <a:cs typeface="Calibri"/>
              </a:rPr>
              <a:t> </a:t>
            </a:r>
            <a:r>
              <a:rPr sz="1200" b="1" spc="-10" dirty="0">
                <a:solidFill>
                  <a:srgbClr val="231F20"/>
                </a:solidFill>
                <a:latin typeface="Calibri"/>
                <a:cs typeface="Calibri"/>
              </a:rPr>
              <a:t>Graduation</a:t>
            </a:r>
            <a:r>
              <a:rPr sz="1200" b="1" spc="-15" dirty="0">
                <a:solidFill>
                  <a:srgbClr val="231F20"/>
                </a:solidFill>
                <a:latin typeface="Calibri"/>
                <a:cs typeface="Calibri"/>
              </a:rPr>
              <a:t> </a:t>
            </a:r>
            <a:r>
              <a:rPr sz="1200" b="1" spc="-10" dirty="0">
                <a:solidFill>
                  <a:srgbClr val="231F20"/>
                </a:solidFill>
                <a:latin typeface="Calibri"/>
                <a:cs typeface="Calibri"/>
              </a:rPr>
              <a:t>Date:</a:t>
            </a:r>
            <a:endParaRPr sz="1200">
              <a:latin typeface="Calibri"/>
              <a:cs typeface="Calibri"/>
            </a:endParaRPr>
          </a:p>
        </p:txBody>
      </p:sp>
      <p:sp>
        <p:nvSpPr>
          <p:cNvPr id="44" name="object 41">
            <a:extLst>
              <a:ext uri="{FF2B5EF4-FFF2-40B4-BE49-F238E27FC236}">
                <a16:creationId xmlns:a16="http://schemas.microsoft.com/office/drawing/2014/main" id="{5BC55B17-F30C-4A9D-B6D4-15AEA6ACF3C4}"/>
              </a:ext>
            </a:extLst>
          </p:cNvPr>
          <p:cNvSpPr/>
          <p:nvPr/>
        </p:nvSpPr>
        <p:spPr>
          <a:xfrm>
            <a:off x="3891279" y="2878209"/>
            <a:ext cx="1003300" cy="0"/>
          </a:xfrm>
          <a:custGeom>
            <a:avLst/>
            <a:gdLst/>
            <a:ahLst/>
            <a:cxnLst/>
            <a:rect l="l" t="t" r="r" b="b"/>
            <a:pathLst>
              <a:path w="1003300">
                <a:moveTo>
                  <a:pt x="0" y="0"/>
                </a:moveTo>
                <a:lnTo>
                  <a:pt x="1003300" y="0"/>
                </a:lnTo>
              </a:path>
            </a:pathLst>
          </a:custGeom>
          <a:ln w="6350">
            <a:solidFill>
              <a:srgbClr val="F2F2F2"/>
            </a:solidFill>
          </a:ln>
        </p:spPr>
        <p:txBody>
          <a:bodyPr wrap="square" lIns="0" tIns="0" rIns="0" bIns="0" rtlCol="0"/>
          <a:lstStyle/>
          <a:p>
            <a:endParaRPr/>
          </a:p>
        </p:txBody>
      </p:sp>
      <p:sp>
        <p:nvSpPr>
          <p:cNvPr id="45" name="object 42">
            <a:extLst>
              <a:ext uri="{FF2B5EF4-FFF2-40B4-BE49-F238E27FC236}">
                <a16:creationId xmlns:a16="http://schemas.microsoft.com/office/drawing/2014/main" id="{7FF9888F-F0ED-4802-BFEC-B4BA5EA3D22A}"/>
              </a:ext>
            </a:extLst>
          </p:cNvPr>
          <p:cNvSpPr txBox="1"/>
          <p:nvPr/>
        </p:nvSpPr>
        <p:spPr>
          <a:xfrm>
            <a:off x="3891279" y="2944888"/>
            <a:ext cx="1003300" cy="152400"/>
          </a:xfrm>
          <a:prstGeom prst="rect">
            <a:avLst/>
          </a:prstGeom>
          <a:solidFill>
            <a:srgbClr val="DAD9D9"/>
          </a:solidFill>
        </p:spPr>
        <p:txBody>
          <a:bodyPr vert="horz" wrap="square" lIns="0" tIns="0" rIns="0" bIns="0" rtlCol="0">
            <a:spAutoFit/>
          </a:bodyPr>
          <a:lstStyle/>
          <a:p>
            <a:pPr>
              <a:lnSpc>
                <a:spcPts val="1140"/>
              </a:lnSpc>
            </a:pPr>
            <a:r>
              <a:rPr sz="1200" b="1" spc="-5" dirty="0">
                <a:solidFill>
                  <a:srgbClr val="231F20"/>
                </a:solidFill>
                <a:latin typeface="Calibri"/>
                <a:cs typeface="Calibri"/>
              </a:rPr>
              <a:t>Hours</a:t>
            </a:r>
            <a:r>
              <a:rPr sz="1200" b="1" spc="-20" dirty="0">
                <a:solidFill>
                  <a:srgbClr val="231F20"/>
                </a:solidFill>
                <a:latin typeface="Calibri"/>
                <a:cs typeface="Calibri"/>
              </a:rPr>
              <a:t> </a:t>
            </a:r>
            <a:r>
              <a:rPr sz="1200" b="1" spc="-5" dirty="0">
                <a:solidFill>
                  <a:srgbClr val="231F20"/>
                </a:solidFill>
                <a:latin typeface="Calibri"/>
                <a:cs typeface="Calibri"/>
              </a:rPr>
              <a:t>Earned:</a:t>
            </a:r>
            <a:endParaRPr sz="1200">
              <a:latin typeface="Calibri"/>
              <a:cs typeface="Calibri"/>
            </a:endParaRPr>
          </a:p>
        </p:txBody>
      </p:sp>
      <p:sp>
        <p:nvSpPr>
          <p:cNvPr id="46" name="object 43">
            <a:extLst>
              <a:ext uri="{FF2B5EF4-FFF2-40B4-BE49-F238E27FC236}">
                <a16:creationId xmlns:a16="http://schemas.microsoft.com/office/drawing/2014/main" id="{E90E82F0-2320-4938-9913-77DD93FC63D3}"/>
              </a:ext>
            </a:extLst>
          </p:cNvPr>
          <p:cNvSpPr/>
          <p:nvPr/>
        </p:nvSpPr>
        <p:spPr>
          <a:xfrm>
            <a:off x="568959" y="3331193"/>
            <a:ext cx="508000" cy="0"/>
          </a:xfrm>
          <a:custGeom>
            <a:avLst/>
            <a:gdLst/>
            <a:ahLst/>
            <a:cxnLst/>
            <a:rect l="l" t="t" r="r" b="b"/>
            <a:pathLst>
              <a:path w="508000">
                <a:moveTo>
                  <a:pt x="0" y="0"/>
                </a:moveTo>
                <a:lnTo>
                  <a:pt x="508000" y="0"/>
                </a:lnTo>
              </a:path>
            </a:pathLst>
          </a:custGeom>
          <a:ln w="6350">
            <a:solidFill>
              <a:srgbClr val="F2F2F2"/>
            </a:solidFill>
          </a:ln>
        </p:spPr>
        <p:txBody>
          <a:bodyPr wrap="square" lIns="0" tIns="0" rIns="0" bIns="0" rtlCol="0"/>
          <a:lstStyle/>
          <a:p>
            <a:endParaRPr/>
          </a:p>
        </p:txBody>
      </p:sp>
      <p:sp>
        <p:nvSpPr>
          <p:cNvPr id="47" name="object 44">
            <a:extLst>
              <a:ext uri="{FF2B5EF4-FFF2-40B4-BE49-F238E27FC236}">
                <a16:creationId xmlns:a16="http://schemas.microsoft.com/office/drawing/2014/main" id="{F8B19F5B-9596-410B-96D3-A96F3579A14F}"/>
              </a:ext>
            </a:extLst>
          </p:cNvPr>
          <p:cNvSpPr txBox="1"/>
          <p:nvPr/>
        </p:nvSpPr>
        <p:spPr>
          <a:xfrm>
            <a:off x="568959" y="3397872"/>
            <a:ext cx="508000" cy="152400"/>
          </a:xfrm>
          <a:prstGeom prst="rect">
            <a:avLst/>
          </a:prstGeom>
          <a:solidFill>
            <a:srgbClr val="DAD9D9"/>
          </a:solidFill>
        </p:spPr>
        <p:txBody>
          <a:bodyPr vert="horz" wrap="square" lIns="0" tIns="0" rIns="0" bIns="0" rtlCol="0">
            <a:spAutoFit/>
          </a:bodyPr>
          <a:lstStyle/>
          <a:p>
            <a:pPr>
              <a:lnSpc>
                <a:spcPts val="1140"/>
              </a:lnSpc>
            </a:pPr>
            <a:r>
              <a:rPr sz="1200" b="1" spc="-10" dirty="0">
                <a:solidFill>
                  <a:srgbClr val="231F20"/>
                </a:solidFill>
                <a:latin typeface="Calibri"/>
                <a:cs typeface="Calibri"/>
              </a:rPr>
              <a:t>E-mail:</a:t>
            </a:r>
            <a:endParaRPr sz="1200">
              <a:latin typeface="Calibri"/>
              <a:cs typeface="Calibri"/>
            </a:endParaRPr>
          </a:p>
        </p:txBody>
      </p:sp>
      <p:sp>
        <p:nvSpPr>
          <p:cNvPr id="48" name="object 45">
            <a:extLst>
              <a:ext uri="{FF2B5EF4-FFF2-40B4-BE49-F238E27FC236}">
                <a16:creationId xmlns:a16="http://schemas.microsoft.com/office/drawing/2014/main" id="{57C13C52-04C8-4937-830D-9344653A1125}"/>
              </a:ext>
            </a:extLst>
          </p:cNvPr>
          <p:cNvSpPr/>
          <p:nvPr/>
        </p:nvSpPr>
        <p:spPr>
          <a:xfrm>
            <a:off x="3891279" y="3331193"/>
            <a:ext cx="927100" cy="0"/>
          </a:xfrm>
          <a:custGeom>
            <a:avLst/>
            <a:gdLst/>
            <a:ahLst/>
            <a:cxnLst/>
            <a:rect l="l" t="t" r="r" b="b"/>
            <a:pathLst>
              <a:path w="927100">
                <a:moveTo>
                  <a:pt x="0" y="0"/>
                </a:moveTo>
                <a:lnTo>
                  <a:pt x="927100" y="0"/>
                </a:lnTo>
              </a:path>
            </a:pathLst>
          </a:custGeom>
          <a:ln w="6350">
            <a:solidFill>
              <a:srgbClr val="F2F2F2"/>
            </a:solidFill>
          </a:ln>
        </p:spPr>
        <p:txBody>
          <a:bodyPr wrap="square" lIns="0" tIns="0" rIns="0" bIns="0" rtlCol="0"/>
          <a:lstStyle/>
          <a:p>
            <a:endParaRPr/>
          </a:p>
        </p:txBody>
      </p:sp>
      <p:sp>
        <p:nvSpPr>
          <p:cNvPr id="49" name="object 46">
            <a:extLst>
              <a:ext uri="{FF2B5EF4-FFF2-40B4-BE49-F238E27FC236}">
                <a16:creationId xmlns:a16="http://schemas.microsoft.com/office/drawing/2014/main" id="{BD2674C4-29E6-4DDE-88EA-999051DE0B9C}"/>
              </a:ext>
            </a:extLst>
          </p:cNvPr>
          <p:cNvSpPr txBox="1"/>
          <p:nvPr/>
        </p:nvSpPr>
        <p:spPr>
          <a:xfrm>
            <a:off x="3891279" y="3397872"/>
            <a:ext cx="927100" cy="152400"/>
          </a:xfrm>
          <a:prstGeom prst="rect">
            <a:avLst/>
          </a:prstGeom>
          <a:solidFill>
            <a:srgbClr val="DAD9D9"/>
          </a:solidFill>
        </p:spPr>
        <p:txBody>
          <a:bodyPr vert="horz" wrap="square" lIns="0" tIns="0" rIns="0" bIns="0" rtlCol="0">
            <a:spAutoFit/>
          </a:bodyPr>
          <a:lstStyle/>
          <a:p>
            <a:pPr>
              <a:lnSpc>
                <a:spcPts val="1140"/>
              </a:lnSpc>
            </a:pPr>
            <a:r>
              <a:rPr sz="1200" b="1" spc="-5" dirty="0">
                <a:solidFill>
                  <a:srgbClr val="231F20"/>
                </a:solidFill>
                <a:latin typeface="Calibri"/>
                <a:cs typeface="Calibri"/>
              </a:rPr>
              <a:t>Phone:</a:t>
            </a:r>
            <a:endParaRPr sz="1200">
              <a:latin typeface="Calibri"/>
              <a:cs typeface="Calibri"/>
            </a:endParaRPr>
          </a:p>
        </p:txBody>
      </p:sp>
      <p:sp>
        <p:nvSpPr>
          <p:cNvPr id="50" name="object 47">
            <a:extLst>
              <a:ext uri="{FF2B5EF4-FFF2-40B4-BE49-F238E27FC236}">
                <a16:creationId xmlns:a16="http://schemas.microsoft.com/office/drawing/2014/main" id="{697BC811-BD54-4882-A476-A95AAD60FA22}"/>
              </a:ext>
            </a:extLst>
          </p:cNvPr>
          <p:cNvSpPr/>
          <p:nvPr/>
        </p:nvSpPr>
        <p:spPr>
          <a:xfrm>
            <a:off x="568959" y="3784177"/>
            <a:ext cx="1132840" cy="0"/>
          </a:xfrm>
          <a:custGeom>
            <a:avLst/>
            <a:gdLst/>
            <a:ahLst/>
            <a:cxnLst/>
            <a:rect l="l" t="t" r="r" b="b"/>
            <a:pathLst>
              <a:path w="1132839">
                <a:moveTo>
                  <a:pt x="0" y="0"/>
                </a:moveTo>
                <a:lnTo>
                  <a:pt x="1132840" y="0"/>
                </a:lnTo>
              </a:path>
            </a:pathLst>
          </a:custGeom>
          <a:ln w="6350">
            <a:solidFill>
              <a:srgbClr val="F2F2F2"/>
            </a:solidFill>
          </a:ln>
        </p:spPr>
        <p:txBody>
          <a:bodyPr wrap="square" lIns="0" tIns="0" rIns="0" bIns="0" rtlCol="0"/>
          <a:lstStyle/>
          <a:p>
            <a:endParaRPr/>
          </a:p>
        </p:txBody>
      </p:sp>
      <p:sp>
        <p:nvSpPr>
          <p:cNvPr id="51" name="object 48">
            <a:extLst>
              <a:ext uri="{FF2B5EF4-FFF2-40B4-BE49-F238E27FC236}">
                <a16:creationId xmlns:a16="http://schemas.microsoft.com/office/drawing/2014/main" id="{CD75A514-FC4A-4748-AD66-CEA720EDC297}"/>
              </a:ext>
            </a:extLst>
          </p:cNvPr>
          <p:cNvSpPr txBox="1"/>
          <p:nvPr/>
        </p:nvSpPr>
        <p:spPr>
          <a:xfrm>
            <a:off x="568959" y="3850856"/>
            <a:ext cx="1132840" cy="146450"/>
          </a:xfrm>
          <a:prstGeom prst="rect">
            <a:avLst/>
          </a:prstGeom>
          <a:solidFill>
            <a:srgbClr val="DAD9D9"/>
          </a:solidFill>
        </p:spPr>
        <p:txBody>
          <a:bodyPr vert="horz" wrap="square" lIns="0" tIns="0" rIns="0" bIns="0" rtlCol="0">
            <a:spAutoFit/>
          </a:bodyPr>
          <a:lstStyle/>
          <a:p>
            <a:pPr>
              <a:lnSpc>
                <a:spcPts val="1140"/>
              </a:lnSpc>
            </a:pPr>
            <a:r>
              <a:rPr lang="en-US" sz="1200" b="1" spc="-25" dirty="0">
                <a:solidFill>
                  <a:srgbClr val="231F20"/>
                </a:solidFill>
                <a:latin typeface="Calibri"/>
                <a:cs typeface="Calibri"/>
              </a:rPr>
              <a:t>Content Area</a:t>
            </a:r>
            <a:endParaRPr sz="1200" dirty="0">
              <a:latin typeface="Calibri"/>
              <a:cs typeface="Calibri"/>
            </a:endParaRPr>
          </a:p>
        </p:txBody>
      </p:sp>
      <p:sp>
        <p:nvSpPr>
          <p:cNvPr id="52" name="object 49">
            <a:extLst>
              <a:ext uri="{FF2B5EF4-FFF2-40B4-BE49-F238E27FC236}">
                <a16:creationId xmlns:a16="http://schemas.microsoft.com/office/drawing/2014/main" id="{D3347310-4ADF-481A-87E8-B5F23344155A}"/>
              </a:ext>
            </a:extLst>
          </p:cNvPr>
          <p:cNvSpPr/>
          <p:nvPr/>
        </p:nvSpPr>
        <p:spPr>
          <a:xfrm>
            <a:off x="3891279" y="3784177"/>
            <a:ext cx="1704339" cy="0"/>
          </a:xfrm>
          <a:custGeom>
            <a:avLst/>
            <a:gdLst/>
            <a:ahLst/>
            <a:cxnLst/>
            <a:rect l="l" t="t" r="r" b="b"/>
            <a:pathLst>
              <a:path w="1704339">
                <a:moveTo>
                  <a:pt x="0" y="0"/>
                </a:moveTo>
                <a:lnTo>
                  <a:pt x="1704339" y="0"/>
                </a:lnTo>
              </a:path>
            </a:pathLst>
          </a:custGeom>
          <a:ln w="6350">
            <a:solidFill>
              <a:srgbClr val="F2F2F2"/>
            </a:solidFill>
          </a:ln>
        </p:spPr>
        <p:txBody>
          <a:bodyPr wrap="square" lIns="0" tIns="0" rIns="0" bIns="0" rtlCol="0"/>
          <a:lstStyle/>
          <a:p>
            <a:endParaRPr/>
          </a:p>
        </p:txBody>
      </p:sp>
      <p:grpSp>
        <p:nvGrpSpPr>
          <p:cNvPr id="56" name="object 53">
            <a:extLst>
              <a:ext uri="{FF2B5EF4-FFF2-40B4-BE49-F238E27FC236}">
                <a16:creationId xmlns:a16="http://schemas.microsoft.com/office/drawing/2014/main" id="{11C58D3F-F31C-44CA-9F99-B53451DAC31B}"/>
              </a:ext>
            </a:extLst>
          </p:cNvPr>
          <p:cNvGrpSpPr/>
          <p:nvPr/>
        </p:nvGrpSpPr>
        <p:grpSpPr>
          <a:xfrm>
            <a:off x="6103920" y="640076"/>
            <a:ext cx="756920" cy="1099185"/>
            <a:chOff x="6103920" y="640076"/>
            <a:chExt cx="756920" cy="1099185"/>
          </a:xfrm>
        </p:grpSpPr>
        <p:sp>
          <p:nvSpPr>
            <p:cNvPr id="57" name="object 54">
              <a:extLst>
                <a:ext uri="{FF2B5EF4-FFF2-40B4-BE49-F238E27FC236}">
                  <a16:creationId xmlns:a16="http://schemas.microsoft.com/office/drawing/2014/main" id="{CA206BC3-6A98-41E5-A3E3-3F542B787E62}"/>
                </a:ext>
              </a:extLst>
            </p:cNvPr>
            <p:cNvSpPr/>
            <p:nvPr/>
          </p:nvSpPr>
          <p:spPr>
            <a:xfrm>
              <a:off x="6103920" y="640076"/>
              <a:ext cx="756920" cy="1099185"/>
            </a:xfrm>
            <a:custGeom>
              <a:avLst/>
              <a:gdLst/>
              <a:ahLst/>
              <a:cxnLst/>
              <a:rect l="l" t="t" r="r" b="b"/>
              <a:pathLst>
                <a:path w="756920" h="1099185">
                  <a:moveTo>
                    <a:pt x="756335" y="0"/>
                  </a:moveTo>
                  <a:lnTo>
                    <a:pt x="0" y="0"/>
                  </a:lnTo>
                  <a:lnTo>
                    <a:pt x="0" y="805472"/>
                  </a:lnTo>
                  <a:lnTo>
                    <a:pt x="4616" y="846226"/>
                  </a:lnTo>
                  <a:lnTo>
                    <a:pt x="17869" y="884581"/>
                  </a:lnTo>
                  <a:lnTo>
                    <a:pt x="38864" y="920399"/>
                  </a:lnTo>
                  <a:lnTo>
                    <a:pt x="66706" y="953538"/>
                  </a:lnTo>
                  <a:lnTo>
                    <a:pt x="100501" y="983859"/>
                  </a:lnTo>
                  <a:lnTo>
                    <a:pt x="139353" y="1011222"/>
                  </a:lnTo>
                  <a:lnTo>
                    <a:pt x="182369" y="1035487"/>
                  </a:lnTo>
                  <a:lnTo>
                    <a:pt x="228653" y="1056514"/>
                  </a:lnTo>
                  <a:lnTo>
                    <a:pt x="277310" y="1074162"/>
                  </a:lnTo>
                  <a:lnTo>
                    <a:pt x="327447" y="1088293"/>
                  </a:lnTo>
                  <a:lnTo>
                    <a:pt x="378167" y="1098765"/>
                  </a:lnTo>
                  <a:lnTo>
                    <a:pt x="428888" y="1088293"/>
                  </a:lnTo>
                  <a:lnTo>
                    <a:pt x="479025" y="1074162"/>
                  </a:lnTo>
                  <a:lnTo>
                    <a:pt x="527682" y="1056514"/>
                  </a:lnTo>
                  <a:lnTo>
                    <a:pt x="573966" y="1035487"/>
                  </a:lnTo>
                  <a:lnTo>
                    <a:pt x="616981" y="1011222"/>
                  </a:lnTo>
                  <a:lnTo>
                    <a:pt x="655834" y="983859"/>
                  </a:lnTo>
                  <a:lnTo>
                    <a:pt x="689628" y="953538"/>
                  </a:lnTo>
                  <a:lnTo>
                    <a:pt x="717471" y="920399"/>
                  </a:lnTo>
                  <a:lnTo>
                    <a:pt x="738466" y="884581"/>
                  </a:lnTo>
                  <a:lnTo>
                    <a:pt x="751719" y="846226"/>
                  </a:lnTo>
                  <a:lnTo>
                    <a:pt x="756335" y="805472"/>
                  </a:lnTo>
                  <a:lnTo>
                    <a:pt x="756335" y="0"/>
                  </a:lnTo>
                  <a:close/>
                </a:path>
              </a:pathLst>
            </a:custGeom>
            <a:solidFill>
              <a:srgbClr val="BB1F31"/>
            </a:solidFill>
          </p:spPr>
          <p:txBody>
            <a:bodyPr wrap="square" lIns="0" tIns="0" rIns="0" bIns="0" rtlCol="0"/>
            <a:lstStyle/>
            <a:p>
              <a:endParaRPr/>
            </a:p>
          </p:txBody>
        </p:sp>
        <p:pic>
          <p:nvPicPr>
            <p:cNvPr id="58" name="object 55">
              <a:extLst>
                <a:ext uri="{FF2B5EF4-FFF2-40B4-BE49-F238E27FC236}">
                  <a16:creationId xmlns:a16="http://schemas.microsoft.com/office/drawing/2014/main" id="{39E7B395-B102-4621-95DF-A463101C15E2}"/>
                </a:ext>
              </a:extLst>
            </p:cNvPr>
            <p:cNvPicPr/>
            <p:nvPr/>
          </p:nvPicPr>
          <p:blipFill>
            <a:blip r:embed="rId2" cstate="print"/>
            <a:stretch>
              <a:fillRect/>
            </a:stretch>
          </p:blipFill>
          <p:spPr>
            <a:xfrm>
              <a:off x="6135446" y="671614"/>
              <a:ext cx="693280" cy="762469"/>
            </a:xfrm>
            <a:prstGeom prst="rect">
              <a:avLst/>
            </a:prstGeom>
          </p:spPr>
        </p:pic>
      </p:grpSp>
      <p:graphicFrame>
        <p:nvGraphicFramePr>
          <p:cNvPr id="60" name="object 6">
            <a:extLst>
              <a:ext uri="{FF2B5EF4-FFF2-40B4-BE49-F238E27FC236}">
                <a16:creationId xmlns:a16="http://schemas.microsoft.com/office/drawing/2014/main" id="{E69E0737-35DF-4FF6-BF2C-E3C715907106}"/>
              </a:ext>
            </a:extLst>
          </p:cNvPr>
          <p:cNvGraphicFramePr>
            <a:graphicFrameLocks noGrp="1"/>
          </p:cNvGraphicFramePr>
          <p:nvPr>
            <p:extLst>
              <p:ext uri="{D42A27DB-BD31-4B8C-83A1-F6EECF244321}">
                <p14:modId xmlns:p14="http://schemas.microsoft.com/office/powerpoint/2010/main" val="236527275"/>
              </p:ext>
            </p:extLst>
          </p:nvPr>
        </p:nvGraphicFramePr>
        <p:xfrm>
          <a:off x="487181" y="5290735"/>
          <a:ext cx="6751954" cy="1826445"/>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Core</a:t>
                      </a:r>
                      <a:r>
                        <a:rPr sz="1200" b="1" spc="-15" dirty="0">
                          <a:solidFill>
                            <a:srgbClr val="231F20"/>
                          </a:solidFill>
                          <a:latin typeface="Calibri"/>
                          <a:cs typeface="Calibri"/>
                        </a:rPr>
                        <a:t> </a:t>
                      </a:r>
                      <a:r>
                        <a:rPr sz="1200" b="1" spc="-5" dirty="0">
                          <a:solidFill>
                            <a:srgbClr val="231F20"/>
                          </a:solidFill>
                          <a:latin typeface="Calibri"/>
                          <a:cs typeface="Calibri"/>
                        </a:rPr>
                        <a:t>Courses</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6">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FACS 2000/2000E</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FHCE 4010/6010</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FHCE 4011/6011</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r h="270305">
                <a:tc>
                  <a:txBody>
                    <a:bodyPr/>
                    <a:lstStyle/>
                    <a:p>
                      <a:pPr marL="52069">
                        <a:lnSpc>
                          <a:spcPct val="100000"/>
                        </a:lnSpc>
                        <a:spcBef>
                          <a:spcPts val="120"/>
                        </a:spcBef>
                      </a:pPr>
                      <a:r>
                        <a:rPr sz="1100" b="1" dirty="0">
                          <a:solidFill>
                            <a:srgbClr val="231F20"/>
                          </a:solidFill>
                          <a:latin typeface="Calibri"/>
                          <a:cs typeface="Calibri"/>
                        </a:rPr>
                        <a:t>4.</a:t>
                      </a:r>
                      <a:endParaRPr sz="110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FHCE 4051/6051</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5"/>
                  </a:ext>
                </a:extLst>
              </a:tr>
              <a:tr h="270306">
                <a:tc>
                  <a:txBody>
                    <a:bodyPr/>
                    <a:lstStyle/>
                    <a:p>
                      <a:pPr marL="52069">
                        <a:lnSpc>
                          <a:spcPct val="100000"/>
                        </a:lnSpc>
                        <a:spcBef>
                          <a:spcPts val="120"/>
                        </a:spcBef>
                      </a:pPr>
                      <a:r>
                        <a:rPr sz="1100" b="1" dirty="0">
                          <a:solidFill>
                            <a:srgbClr val="231F20"/>
                          </a:solidFill>
                          <a:latin typeface="Calibri"/>
                          <a:cs typeface="Calibri"/>
                        </a:rPr>
                        <a:t>5.</a:t>
                      </a:r>
                      <a:endParaRPr sz="1100" dirty="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FHCE 5011/7011</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6"/>
                  </a:ext>
                </a:extLst>
              </a:tr>
            </a:tbl>
          </a:graphicData>
        </a:graphic>
      </p:graphicFrame>
      <p:graphicFrame>
        <p:nvGraphicFramePr>
          <p:cNvPr id="61" name="object 6">
            <a:extLst>
              <a:ext uri="{FF2B5EF4-FFF2-40B4-BE49-F238E27FC236}">
                <a16:creationId xmlns:a16="http://schemas.microsoft.com/office/drawing/2014/main" id="{DC0EDE1A-4FCA-41EC-AE7E-A6FDDB31B739}"/>
              </a:ext>
            </a:extLst>
          </p:cNvPr>
          <p:cNvGraphicFramePr>
            <a:graphicFrameLocks noGrp="1"/>
          </p:cNvGraphicFramePr>
          <p:nvPr>
            <p:extLst>
              <p:ext uri="{D42A27DB-BD31-4B8C-83A1-F6EECF244321}">
                <p14:modId xmlns:p14="http://schemas.microsoft.com/office/powerpoint/2010/main" val="1859197749"/>
              </p:ext>
            </p:extLst>
          </p:nvPr>
        </p:nvGraphicFramePr>
        <p:xfrm>
          <a:off x="500906" y="7390542"/>
          <a:ext cx="6751954" cy="1826445"/>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Content Area</a:t>
                      </a:r>
                      <a:r>
                        <a:rPr sz="1200" b="1" spc="-15" dirty="0">
                          <a:solidFill>
                            <a:srgbClr val="231F20"/>
                          </a:solidFill>
                          <a:latin typeface="Calibri"/>
                          <a:cs typeface="Calibri"/>
                        </a:rPr>
                        <a:t> </a:t>
                      </a:r>
                      <a:r>
                        <a:rPr sz="1200" b="1" spc="-5" dirty="0">
                          <a:solidFill>
                            <a:srgbClr val="231F20"/>
                          </a:solidFill>
                          <a:latin typeface="Calibri"/>
                          <a:cs typeface="Calibri"/>
                        </a:rPr>
                        <a:t>Courses</a:t>
                      </a:r>
                      <a:r>
                        <a:rPr lang="en-US" sz="1200" b="1" spc="-5" dirty="0">
                          <a:solidFill>
                            <a:srgbClr val="231F20"/>
                          </a:solidFill>
                          <a:latin typeface="Calibri"/>
                          <a:cs typeface="Calibri"/>
                        </a:rPr>
                        <a:t> (15 hours)</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6">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dirty="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r h="270305">
                <a:tc>
                  <a:txBody>
                    <a:bodyPr/>
                    <a:lstStyle/>
                    <a:p>
                      <a:pPr marL="52069">
                        <a:lnSpc>
                          <a:spcPct val="100000"/>
                        </a:lnSpc>
                        <a:spcBef>
                          <a:spcPts val="120"/>
                        </a:spcBef>
                      </a:pPr>
                      <a:r>
                        <a:rPr sz="1100" b="1" dirty="0">
                          <a:solidFill>
                            <a:srgbClr val="231F20"/>
                          </a:solidFill>
                          <a:latin typeface="Calibri"/>
                          <a:cs typeface="Calibri"/>
                        </a:rPr>
                        <a:t>4.</a:t>
                      </a:r>
                      <a:endParaRPr sz="110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5"/>
                  </a:ext>
                </a:extLst>
              </a:tr>
              <a:tr h="270306">
                <a:tc>
                  <a:txBody>
                    <a:bodyPr/>
                    <a:lstStyle/>
                    <a:p>
                      <a:pPr marL="52069">
                        <a:lnSpc>
                          <a:spcPct val="100000"/>
                        </a:lnSpc>
                        <a:spcBef>
                          <a:spcPts val="120"/>
                        </a:spcBef>
                      </a:pPr>
                      <a:r>
                        <a:rPr sz="1100" b="1" dirty="0">
                          <a:solidFill>
                            <a:srgbClr val="231F20"/>
                          </a:solidFill>
                          <a:latin typeface="Calibri"/>
                          <a:cs typeface="Calibri"/>
                        </a:rPr>
                        <a:t>5.</a:t>
                      </a:r>
                      <a:endParaRPr sz="1100" dirty="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341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AB0F6-B328-489E-833C-11E06BCC76A9}"/>
              </a:ext>
            </a:extLst>
          </p:cNvPr>
          <p:cNvSpPr txBox="1"/>
          <p:nvPr/>
        </p:nvSpPr>
        <p:spPr>
          <a:xfrm>
            <a:off x="384749" y="539648"/>
            <a:ext cx="6735579" cy="584775"/>
          </a:xfrm>
          <a:prstGeom prst="rect">
            <a:avLst/>
          </a:prstGeom>
          <a:noFill/>
        </p:spPr>
        <p:txBody>
          <a:bodyPr wrap="square" rtlCol="0">
            <a:spAutoFit/>
          </a:bodyPr>
          <a:lstStyle/>
          <a:p>
            <a:r>
              <a:rPr lang="en-US" sz="3200" dirty="0">
                <a:latin typeface="Georgia" panose="02040502050405020303" pitchFamily="18" charset="0"/>
              </a:rPr>
              <a:t>Advisement Form</a:t>
            </a:r>
          </a:p>
        </p:txBody>
      </p:sp>
      <p:cxnSp>
        <p:nvCxnSpPr>
          <p:cNvPr id="5" name="Straight Connector 4">
            <a:extLst>
              <a:ext uri="{FF2B5EF4-FFF2-40B4-BE49-F238E27FC236}">
                <a16:creationId xmlns:a16="http://schemas.microsoft.com/office/drawing/2014/main" id="{3A6F29A9-0B8F-4156-A3C4-2907E4F20D86}"/>
              </a:ext>
            </a:extLst>
          </p:cNvPr>
          <p:cNvCxnSpPr/>
          <p:nvPr/>
        </p:nvCxnSpPr>
        <p:spPr>
          <a:xfrm>
            <a:off x="487181" y="1326631"/>
            <a:ext cx="66931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bject 8">
            <a:extLst>
              <a:ext uri="{FF2B5EF4-FFF2-40B4-BE49-F238E27FC236}">
                <a16:creationId xmlns:a16="http://schemas.microsoft.com/office/drawing/2014/main" id="{0E8CBADA-29D7-4327-8C2B-18B6D5DF253A}"/>
              </a:ext>
            </a:extLst>
          </p:cNvPr>
          <p:cNvSpPr/>
          <p:nvPr/>
        </p:nvSpPr>
        <p:spPr>
          <a:xfrm>
            <a:off x="518159" y="7364393"/>
            <a:ext cx="6751320" cy="0"/>
          </a:xfrm>
          <a:custGeom>
            <a:avLst/>
            <a:gdLst/>
            <a:ahLst/>
            <a:cxnLst/>
            <a:rect l="l" t="t" r="r" b="b"/>
            <a:pathLst>
              <a:path w="6751320">
                <a:moveTo>
                  <a:pt x="0" y="0"/>
                </a:moveTo>
                <a:lnTo>
                  <a:pt x="6751320" y="0"/>
                </a:lnTo>
              </a:path>
            </a:pathLst>
          </a:custGeom>
          <a:ln w="6350">
            <a:solidFill>
              <a:srgbClr val="F2F2F2"/>
            </a:solidFill>
          </a:ln>
        </p:spPr>
        <p:txBody>
          <a:bodyPr wrap="square" lIns="0" tIns="0" rIns="0" bIns="0" rtlCol="0"/>
          <a:lstStyle/>
          <a:p>
            <a:endParaRPr/>
          </a:p>
        </p:txBody>
      </p:sp>
      <p:grpSp>
        <p:nvGrpSpPr>
          <p:cNvPr id="56" name="object 53">
            <a:extLst>
              <a:ext uri="{FF2B5EF4-FFF2-40B4-BE49-F238E27FC236}">
                <a16:creationId xmlns:a16="http://schemas.microsoft.com/office/drawing/2014/main" id="{11C58D3F-F31C-44CA-9F99-B53451DAC31B}"/>
              </a:ext>
            </a:extLst>
          </p:cNvPr>
          <p:cNvGrpSpPr/>
          <p:nvPr/>
        </p:nvGrpSpPr>
        <p:grpSpPr>
          <a:xfrm>
            <a:off x="6103920" y="640076"/>
            <a:ext cx="756920" cy="1099185"/>
            <a:chOff x="6103920" y="640076"/>
            <a:chExt cx="756920" cy="1099185"/>
          </a:xfrm>
        </p:grpSpPr>
        <p:sp>
          <p:nvSpPr>
            <p:cNvPr id="57" name="object 54">
              <a:extLst>
                <a:ext uri="{FF2B5EF4-FFF2-40B4-BE49-F238E27FC236}">
                  <a16:creationId xmlns:a16="http://schemas.microsoft.com/office/drawing/2014/main" id="{CA206BC3-6A98-41E5-A3E3-3F542B787E62}"/>
                </a:ext>
              </a:extLst>
            </p:cNvPr>
            <p:cNvSpPr/>
            <p:nvPr/>
          </p:nvSpPr>
          <p:spPr>
            <a:xfrm>
              <a:off x="6103920" y="640076"/>
              <a:ext cx="756920" cy="1099185"/>
            </a:xfrm>
            <a:custGeom>
              <a:avLst/>
              <a:gdLst/>
              <a:ahLst/>
              <a:cxnLst/>
              <a:rect l="l" t="t" r="r" b="b"/>
              <a:pathLst>
                <a:path w="756920" h="1099185">
                  <a:moveTo>
                    <a:pt x="756335" y="0"/>
                  </a:moveTo>
                  <a:lnTo>
                    <a:pt x="0" y="0"/>
                  </a:lnTo>
                  <a:lnTo>
                    <a:pt x="0" y="805472"/>
                  </a:lnTo>
                  <a:lnTo>
                    <a:pt x="4616" y="846226"/>
                  </a:lnTo>
                  <a:lnTo>
                    <a:pt x="17869" y="884581"/>
                  </a:lnTo>
                  <a:lnTo>
                    <a:pt x="38864" y="920399"/>
                  </a:lnTo>
                  <a:lnTo>
                    <a:pt x="66706" y="953538"/>
                  </a:lnTo>
                  <a:lnTo>
                    <a:pt x="100501" y="983859"/>
                  </a:lnTo>
                  <a:lnTo>
                    <a:pt x="139353" y="1011222"/>
                  </a:lnTo>
                  <a:lnTo>
                    <a:pt x="182369" y="1035487"/>
                  </a:lnTo>
                  <a:lnTo>
                    <a:pt x="228653" y="1056514"/>
                  </a:lnTo>
                  <a:lnTo>
                    <a:pt x="277310" y="1074162"/>
                  </a:lnTo>
                  <a:lnTo>
                    <a:pt x="327447" y="1088293"/>
                  </a:lnTo>
                  <a:lnTo>
                    <a:pt x="378167" y="1098765"/>
                  </a:lnTo>
                  <a:lnTo>
                    <a:pt x="428888" y="1088293"/>
                  </a:lnTo>
                  <a:lnTo>
                    <a:pt x="479025" y="1074162"/>
                  </a:lnTo>
                  <a:lnTo>
                    <a:pt x="527682" y="1056514"/>
                  </a:lnTo>
                  <a:lnTo>
                    <a:pt x="573966" y="1035487"/>
                  </a:lnTo>
                  <a:lnTo>
                    <a:pt x="616981" y="1011222"/>
                  </a:lnTo>
                  <a:lnTo>
                    <a:pt x="655834" y="983859"/>
                  </a:lnTo>
                  <a:lnTo>
                    <a:pt x="689628" y="953538"/>
                  </a:lnTo>
                  <a:lnTo>
                    <a:pt x="717471" y="920399"/>
                  </a:lnTo>
                  <a:lnTo>
                    <a:pt x="738466" y="884581"/>
                  </a:lnTo>
                  <a:lnTo>
                    <a:pt x="751719" y="846226"/>
                  </a:lnTo>
                  <a:lnTo>
                    <a:pt x="756335" y="805472"/>
                  </a:lnTo>
                  <a:lnTo>
                    <a:pt x="756335" y="0"/>
                  </a:lnTo>
                  <a:close/>
                </a:path>
              </a:pathLst>
            </a:custGeom>
            <a:solidFill>
              <a:srgbClr val="BB1F31"/>
            </a:solidFill>
          </p:spPr>
          <p:txBody>
            <a:bodyPr wrap="square" lIns="0" tIns="0" rIns="0" bIns="0" rtlCol="0"/>
            <a:lstStyle/>
            <a:p>
              <a:endParaRPr/>
            </a:p>
          </p:txBody>
        </p:sp>
        <p:pic>
          <p:nvPicPr>
            <p:cNvPr id="58" name="object 55">
              <a:extLst>
                <a:ext uri="{FF2B5EF4-FFF2-40B4-BE49-F238E27FC236}">
                  <a16:creationId xmlns:a16="http://schemas.microsoft.com/office/drawing/2014/main" id="{39E7B395-B102-4621-95DF-A463101C15E2}"/>
                </a:ext>
              </a:extLst>
            </p:cNvPr>
            <p:cNvPicPr/>
            <p:nvPr/>
          </p:nvPicPr>
          <p:blipFill>
            <a:blip r:embed="rId2" cstate="print"/>
            <a:stretch>
              <a:fillRect/>
            </a:stretch>
          </p:blipFill>
          <p:spPr>
            <a:xfrm>
              <a:off x="6135446" y="671614"/>
              <a:ext cx="693280" cy="762469"/>
            </a:xfrm>
            <a:prstGeom prst="rect">
              <a:avLst/>
            </a:prstGeom>
          </p:spPr>
        </p:pic>
      </p:grpSp>
      <p:graphicFrame>
        <p:nvGraphicFramePr>
          <p:cNvPr id="60" name="object 6">
            <a:extLst>
              <a:ext uri="{FF2B5EF4-FFF2-40B4-BE49-F238E27FC236}">
                <a16:creationId xmlns:a16="http://schemas.microsoft.com/office/drawing/2014/main" id="{E69E0737-35DF-4FF6-BF2C-E3C715907106}"/>
              </a:ext>
            </a:extLst>
          </p:cNvPr>
          <p:cNvGraphicFramePr>
            <a:graphicFrameLocks noGrp="1"/>
          </p:cNvGraphicFramePr>
          <p:nvPr>
            <p:extLst>
              <p:ext uri="{D42A27DB-BD31-4B8C-83A1-F6EECF244321}">
                <p14:modId xmlns:p14="http://schemas.microsoft.com/office/powerpoint/2010/main" val="1774982078"/>
              </p:ext>
            </p:extLst>
          </p:nvPr>
        </p:nvGraphicFramePr>
        <p:xfrm>
          <a:off x="518159" y="2110543"/>
          <a:ext cx="6751954" cy="1285834"/>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Area V</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4">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Perspectives</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Writing</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r>
                        <a:rPr lang="en-US" sz="1300" dirty="0">
                          <a:latin typeface="Times New Roman"/>
                          <a:cs typeface="Times New Roman"/>
                        </a:rPr>
                        <a:t>Professional</a:t>
                      </a: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bl>
          </a:graphicData>
        </a:graphic>
      </p:graphicFrame>
      <p:graphicFrame>
        <p:nvGraphicFramePr>
          <p:cNvPr id="61" name="object 6">
            <a:extLst>
              <a:ext uri="{FF2B5EF4-FFF2-40B4-BE49-F238E27FC236}">
                <a16:creationId xmlns:a16="http://schemas.microsoft.com/office/drawing/2014/main" id="{DC0EDE1A-4FCA-41EC-AE7E-A6FDDB31B739}"/>
              </a:ext>
            </a:extLst>
          </p:cNvPr>
          <p:cNvGraphicFramePr>
            <a:graphicFrameLocks noGrp="1"/>
          </p:cNvGraphicFramePr>
          <p:nvPr>
            <p:extLst>
              <p:ext uri="{D42A27DB-BD31-4B8C-83A1-F6EECF244321}">
                <p14:modId xmlns:p14="http://schemas.microsoft.com/office/powerpoint/2010/main" val="1041345348"/>
              </p:ext>
            </p:extLst>
          </p:nvPr>
        </p:nvGraphicFramePr>
        <p:xfrm>
          <a:off x="500906" y="7390542"/>
          <a:ext cx="6751954" cy="1826445"/>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General Electives (13 hours)</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6">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dirty="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r h="270305">
                <a:tc>
                  <a:txBody>
                    <a:bodyPr/>
                    <a:lstStyle/>
                    <a:p>
                      <a:pPr marL="52069">
                        <a:lnSpc>
                          <a:spcPct val="100000"/>
                        </a:lnSpc>
                        <a:spcBef>
                          <a:spcPts val="120"/>
                        </a:spcBef>
                      </a:pPr>
                      <a:r>
                        <a:rPr sz="1100" b="1" dirty="0">
                          <a:solidFill>
                            <a:srgbClr val="231F20"/>
                          </a:solidFill>
                          <a:latin typeface="Calibri"/>
                          <a:cs typeface="Calibri"/>
                        </a:rPr>
                        <a:t>4.</a:t>
                      </a:r>
                      <a:endParaRPr sz="110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5"/>
                  </a:ext>
                </a:extLst>
              </a:tr>
              <a:tr h="270306">
                <a:tc>
                  <a:txBody>
                    <a:bodyPr/>
                    <a:lstStyle/>
                    <a:p>
                      <a:pPr marL="52069">
                        <a:lnSpc>
                          <a:spcPct val="100000"/>
                        </a:lnSpc>
                        <a:spcBef>
                          <a:spcPts val="120"/>
                        </a:spcBef>
                      </a:pPr>
                      <a:r>
                        <a:rPr sz="1100" b="1" dirty="0">
                          <a:solidFill>
                            <a:srgbClr val="231F20"/>
                          </a:solidFill>
                          <a:latin typeface="Calibri"/>
                          <a:cs typeface="Calibri"/>
                        </a:rPr>
                        <a:t>5.</a:t>
                      </a:r>
                      <a:endParaRPr sz="1100" dirty="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6"/>
                  </a:ext>
                </a:extLst>
              </a:tr>
            </a:tbl>
          </a:graphicData>
        </a:graphic>
      </p:graphicFrame>
      <p:graphicFrame>
        <p:nvGraphicFramePr>
          <p:cNvPr id="53" name="object 6">
            <a:extLst>
              <a:ext uri="{FF2B5EF4-FFF2-40B4-BE49-F238E27FC236}">
                <a16:creationId xmlns:a16="http://schemas.microsoft.com/office/drawing/2014/main" id="{66739DC7-5850-472C-BCC0-792C92542DC9}"/>
              </a:ext>
            </a:extLst>
          </p:cNvPr>
          <p:cNvGraphicFramePr>
            <a:graphicFrameLocks noGrp="1"/>
          </p:cNvGraphicFramePr>
          <p:nvPr>
            <p:extLst>
              <p:ext uri="{D42A27DB-BD31-4B8C-83A1-F6EECF244321}">
                <p14:modId xmlns:p14="http://schemas.microsoft.com/office/powerpoint/2010/main" val="1816566760"/>
              </p:ext>
            </p:extLst>
          </p:nvPr>
        </p:nvGraphicFramePr>
        <p:xfrm>
          <a:off x="518159" y="3702595"/>
          <a:ext cx="6751954" cy="1285834"/>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Additional FACS Coursework (9 hours)</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4">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bl>
          </a:graphicData>
        </a:graphic>
      </p:graphicFrame>
      <p:graphicFrame>
        <p:nvGraphicFramePr>
          <p:cNvPr id="54" name="object 6">
            <a:extLst>
              <a:ext uri="{FF2B5EF4-FFF2-40B4-BE49-F238E27FC236}">
                <a16:creationId xmlns:a16="http://schemas.microsoft.com/office/drawing/2014/main" id="{879CFB32-85F8-4FA9-BA03-297B0FE3A07A}"/>
              </a:ext>
            </a:extLst>
          </p:cNvPr>
          <p:cNvGraphicFramePr>
            <a:graphicFrameLocks noGrp="1"/>
          </p:cNvGraphicFramePr>
          <p:nvPr>
            <p:extLst>
              <p:ext uri="{D42A27DB-BD31-4B8C-83A1-F6EECF244321}">
                <p14:modId xmlns:p14="http://schemas.microsoft.com/office/powerpoint/2010/main" val="1731901465"/>
              </p:ext>
            </p:extLst>
          </p:nvPr>
        </p:nvGraphicFramePr>
        <p:xfrm>
          <a:off x="487181" y="5290735"/>
          <a:ext cx="6751954" cy="1556139"/>
        </p:xfrm>
        <a:graphic>
          <a:graphicData uri="http://schemas.openxmlformats.org/drawingml/2006/table">
            <a:tbl>
              <a:tblPr firstRow="1" bandRow="1">
                <a:tableStyleId>{2D5ABB26-0587-4C30-8999-92F81FD0307C}</a:tableStyleId>
              </a:tblPr>
              <a:tblGrid>
                <a:gridCol w="687705">
                  <a:extLst>
                    <a:ext uri="{9D8B030D-6E8A-4147-A177-3AD203B41FA5}">
                      <a16:colId xmlns:a16="http://schemas.microsoft.com/office/drawing/2014/main" val="20000"/>
                    </a:ext>
                  </a:extLst>
                </a:gridCol>
                <a:gridCol w="1963420">
                  <a:extLst>
                    <a:ext uri="{9D8B030D-6E8A-4147-A177-3AD203B41FA5}">
                      <a16:colId xmlns:a16="http://schemas.microsoft.com/office/drawing/2014/main" val="20001"/>
                    </a:ext>
                  </a:extLst>
                </a:gridCol>
                <a:gridCol w="2054860">
                  <a:extLst>
                    <a:ext uri="{9D8B030D-6E8A-4147-A177-3AD203B41FA5}">
                      <a16:colId xmlns:a16="http://schemas.microsoft.com/office/drawing/2014/main" val="20002"/>
                    </a:ext>
                  </a:extLst>
                </a:gridCol>
                <a:gridCol w="2045969">
                  <a:extLst>
                    <a:ext uri="{9D8B030D-6E8A-4147-A177-3AD203B41FA5}">
                      <a16:colId xmlns:a16="http://schemas.microsoft.com/office/drawing/2014/main" val="20003"/>
                    </a:ext>
                  </a:extLst>
                </a:gridCol>
              </a:tblGrid>
              <a:tr h="204610">
                <a:tc gridSpan="4">
                  <a:txBody>
                    <a:bodyPr/>
                    <a:lstStyle/>
                    <a:p>
                      <a:pPr>
                        <a:lnSpc>
                          <a:spcPts val="1140"/>
                        </a:lnSpc>
                      </a:pPr>
                      <a:r>
                        <a:rPr lang="en-US" sz="1200" b="1" spc="-15" dirty="0">
                          <a:solidFill>
                            <a:srgbClr val="231F20"/>
                          </a:solidFill>
                          <a:latin typeface="Calibri"/>
                          <a:cs typeface="Calibri"/>
                        </a:rPr>
                        <a:t>Major Electives (12 hours)</a:t>
                      </a:r>
                      <a:endParaRPr sz="1200" dirty="0">
                        <a:latin typeface="Calibri"/>
                        <a:cs typeface="Calibri"/>
                      </a:endParaRPr>
                    </a:p>
                  </a:txBody>
                  <a:tcPr marL="0" marR="0" marT="0" marB="0" anchor="b">
                    <a:solidFill>
                      <a:srgbClr val="DA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0306">
                <a:tc>
                  <a:txBody>
                    <a:bodyPr/>
                    <a:lstStyle/>
                    <a:p>
                      <a:pPr>
                        <a:lnSpc>
                          <a:spcPct val="100000"/>
                        </a:lnSpc>
                      </a:pPr>
                      <a:endParaRPr sz="1300">
                        <a:latin typeface="Times New Roman"/>
                        <a:cs typeface="Times New Roman"/>
                      </a:endParaRPr>
                    </a:p>
                  </a:txBody>
                  <a:tcPr marL="0" marR="0" marT="0" marB="0">
                    <a:lnR w="6350">
                      <a:solidFill>
                        <a:srgbClr val="DAD9D9"/>
                      </a:solidFill>
                      <a:prstDash val="solid"/>
                    </a:lnR>
                    <a:lnB w="6350">
                      <a:solidFill>
                        <a:srgbClr val="DAD9D9"/>
                      </a:solidFill>
                      <a:prstDash val="solid"/>
                    </a:lnB>
                  </a:tcPr>
                </a:tc>
                <a:tc>
                  <a:txBody>
                    <a:bodyPr/>
                    <a:lstStyle/>
                    <a:p>
                      <a:pPr marL="481330" algn="l">
                        <a:lnSpc>
                          <a:spcPct val="100000"/>
                        </a:lnSpc>
                        <a:spcBef>
                          <a:spcPts val="125"/>
                        </a:spcBef>
                      </a:pPr>
                      <a:r>
                        <a:rPr lang="en-US" sz="1100" b="1" spc="-5" dirty="0">
                          <a:solidFill>
                            <a:srgbClr val="231F20"/>
                          </a:solidFill>
                          <a:latin typeface="Calibri"/>
                          <a:cs typeface="Calibri"/>
                        </a:rPr>
                        <a:t>Course</a:t>
                      </a:r>
                      <a:endParaRPr sz="1100" dirty="0">
                        <a:latin typeface="Calibri"/>
                        <a:cs typeface="Calibri"/>
                      </a:endParaRPr>
                    </a:p>
                  </a:txBody>
                  <a:tcPr marL="0" marR="0" marT="15875" marB="0" anchor="ctr">
                    <a:lnL w="6350">
                      <a:solidFill>
                        <a:srgbClr val="DAD9D9"/>
                      </a:solidFill>
                      <a:prstDash val="solid"/>
                    </a:lnL>
                    <a:lnR w="9525">
                      <a:solidFill>
                        <a:srgbClr val="DAD9D9"/>
                      </a:solidFill>
                      <a:prstDash val="solid"/>
                    </a:lnR>
                    <a:lnT w="6350">
                      <a:solidFill>
                        <a:srgbClr val="DAD9D9"/>
                      </a:solidFill>
                      <a:prstDash val="solid"/>
                    </a:lnT>
                    <a:lnB w="9525">
                      <a:solidFill>
                        <a:srgbClr val="DAD9D9"/>
                      </a:solidFill>
                      <a:prstDash val="solid"/>
                    </a:lnB>
                  </a:tcPr>
                </a:tc>
                <a:tc>
                  <a:txBody>
                    <a:bodyPr/>
                    <a:lstStyle/>
                    <a:p>
                      <a:pPr marL="451484">
                        <a:lnSpc>
                          <a:spcPct val="100000"/>
                        </a:lnSpc>
                        <a:spcBef>
                          <a:spcPts val="125"/>
                        </a:spcBef>
                      </a:pPr>
                      <a:r>
                        <a:rPr lang="en-US" sz="1100" b="1" spc="-5" dirty="0">
                          <a:solidFill>
                            <a:srgbClr val="231F20"/>
                          </a:solidFill>
                          <a:latin typeface="Calibri"/>
                          <a:cs typeface="Calibri"/>
                        </a:rPr>
                        <a:t>When Taken/Planned</a:t>
                      </a:r>
                      <a:endParaRPr sz="1100" dirty="0">
                        <a:latin typeface="Calibri"/>
                        <a:cs typeface="Calibri"/>
                      </a:endParaRPr>
                    </a:p>
                  </a:txBody>
                  <a:tcPr marL="0" marR="0" marT="15875" marB="0">
                    <a:lnL w="9525">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rowSpan="5">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tcPr>
                </a:tc>
                <a:extLst>
                  <a:ext uri="{0D108BD9-81ED-4DB2-BD59-A6C34878D82A}">
                    <a16:rowId xmlns:a16="http://schemas.microsoft.com/office/drawing/2014/main" val="10001"/>
                  </a:ext>
                </a:extLst>
              </a:tr>
              <a:tr h="270306">
                <a:tc>
                  <a:txBody>
                    <a:bodyPr/>
                    <a:lstStyle/>
                    <a:p>
                      <a:pPr marL="52069">
                        <a:lnSpc>
                          <a:spcPct val="100000"/>
                        </a:lnSpc>
                        <a:spcBef>
                          <a:spcPts val="125"/>
                        </a:spcBef>
                      </a:pPr>
                      <a:r>
                        <a:rPr sz="1100" b="1" dirty="0">
                          <a:solidFill>
                            <a:srgbClr val="231F20"/>
                          </a:solidFill>
                          <a:latin typeface="Calibri"/>
                          <a:cs typeface="Calibri"/>
                        </a:rPr>
                        <a:t>1.</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6350">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2"/>
                  </a:ext>
                </a:extLst>
              </a:tr>
              <a:tr h="270306">
                <a:tc>
                  <a:txBody>
                    <a:bodyPr/>
                    <a:lstStyle/>
                    <a:p>
                      <a:pPr marL="52069">
                        <a:lnSpc>
                          <a:spcPct val="100000"/>
                        </a:lnSpc>
                        <a:spcBef>
                          <a:spcPts val="125"/>
                        </a:spcBef>
                      </a:pPr>
                      <a:r>
                        <a:rPr sz="1100" b="1" dirty="0">
                          <a:solidFill>
                            <a:srgbClr val="231F20"/>
                          </a:solidFill>
                          <a:latin typeface="Calibri"/>
                          <a:cs typeface="Calibri"/>
                        </a:rPr>
                        <a:t>2.</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3"/>
                  </a:ext>
                </a:extLst>
              </a:tr>
              <a:tr h="270306">
                <a:tc>
                  <a:txBody>
                    <a:bodyPr/>
                    <a:lstStyle/>
                    <a:p>
                      <a:pPr marL="52069">
                        <a:lnSpc>
                          <a:spcPct val="100000"/>
                        </a:lnSpc>
                        <a:spcBef>
                          <a:spcPts val="125"/>
                        </a:spcBef>
                      </a:pPr>
                      <a:r>
                        <a:rPr sz="1100" b="1" dirty="0">
                          <a:solidFill>
                            <a:srgbClr val="231F20"/>
                          </a:solidFill>
                          <a:latin typeface="Calibri"/>
                          <a:cs typeface="Calibri"/>
                        </a:rPr>
                        <a:t>3.</a:t>
                      </a:r>
                      <a:endParaRPr sz="1100">
                        <a:latin typeface="Calibri"/>
                        <a:cs typeface="Calibri"/>
                      </a:endParaRPr>
                    </a:p>
                  </a:txBody>
                  <a:tcPr marL="0" marR="0" marT="15875"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4"/>
                  </a:ext>
                </a:extLst>
              </a:tr>
              <a:tr h="270305">
                <a:tc>
                  <a:txBody>
                    <a:bodyPr/>
                    <a:lstStyle/>
                    <a:p>
                      <a:pPr marL="52069">
                        <a:lnSpc>
                          <a:spcPct val="100000"/>
                        </a:lnSpc>
                        <a:spcBef>
                          <a:spcPts val="120"/>
                        </a:spcBef>
                      </a:pPr>
                      <a:r>
                        <a:rPr sz="1100" b="1" dirty="0">
                          <a:solidFill>
                            <a:srgbClr val="231F20"/>
                          </a:solidFill>
                          <a:latin typeface="Calibri"/>
                          <a:cs typeface="Calibri"/>
                        </a:rPr>
                        <a:t>4.</a:t>
                      </a:r>
                      <a:endParaRPr sz="1100">
                        <a:latin typeface="Calibri"/>
                        <a:cs typeface="Calibri"/>
                      </a:endParaRPr>
                    </a:p>
                  </a:txBody>
                  <a:tcPr marL="0" marR="0" marT="15240" marB="0">
                    <a:lnL w="6350">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6350">
                      <a:solidFill>
                        <a:srgbClr val="DAD9D9"/>
                      </a:solidFill>
                      <a:prstDash val="solid"/>
                    </a:lnL>
                    <a:lnR w="9525">
                      <a:solidFill>
                        <a:srgbClr val="DAD9D9"/>
                      </a:solidFill>
                      <a:prstDash val="solid"/>
                    </a:lnR>
                    <a:lnT w="9525">
                      <a:solidFill>
                        <a:srgbClr val="DAD9D9"/>
                      </a:solidFill>
                      <a:prstDash val="solid"/>
                    </a:lnT>
                    <a:lnB w="9525">
                      <a:solidFill>
                        <a:srgbClr val="DAD9D9"/>
                      </a:solidFill>
                      <a:prstDash val="solid"/>
                    </a:lnB>
                  </a:tcPr>
                </a:tc>
                <a:tc>
                  <a:txBody>
                    <a:bodyPr/>
                    <a:lstStyle/>
                    <a:p>
                      <a:pPr>
                        <a:lnSpc>
                          <a:spcPct val="100000"/>
                        </a:lnSpc>
                      </a:pPr>
                      <a:endParaRPr sz="1300" dirty="0">
                        <a:latin typeface="Times New Roman"/>
                        <a:cs typeface="Times New Roman"/>
                      </a:endParaRPr>
                    </a:p>
                  </a:txBody>
                  <a:tcPr marL="0" marR="0" marT="0" marB="0">
                    <a:lnL w="9525">
                      <a:solidFill>
                        <a:srgbClr val="DAD9D9"/>
                      </a:solidFill>
                      <a:prstDash val="solid"/>
                    </a:lnL>
                    <a:lnR w="6350">
                      <a:solidFill>
                        <a:srgbClr val="DAD9D9"/>
                      </a:solidFill>
                      <a:prstDash val="solid"/>
                    </a:lnR>
                    <a:lnT w="9525">
                      <a:solidFill>
                        <a:srgbClr val="DAD9D9"/>
                      </a:solidFill>
                      <a:prstDash val="solid"/>
                    </a:lnT>
                    <a:lnB w="9525">
                      <a:solidFill>
                        <a:srgbClr val="DAD9D9"/>
                      </a:solidFill>
                      <a:prstDash val="solid"/>
                    </a:lnB>
                  </a:tcPr>
                </a:tc>
                <a:tc vMerge="1">
                  <a:txBody>
                    <a:bodyPr/>
                    <a:lstStyle/>
                    <a:p>
                      <a:endParaRPr/>
                    </a:p>
                  </a:txBody>
                  <a:tcPr marL="0" marR="0" marT="0" marB="0">
                    <a:lnL w="6350">
                      <a:solidFill>
                        <a:srgbClr val="DAD9D9"/>
                      </a:solidFill>
                      <a:prstDash val="soli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8947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1215</Words>
  <Application>Microsoft Office PowerPoint</Application>
  <PresentationFormat>Custom</PresentationFormat>
  <Paragraphs>153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Narrow</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Warmath</dc:creator>
  <cp:lastModifiedBy>Dee Warmath</cp:lastModifiedBy>
  <cp:revision>7</cp:revision>
  <dcterms:created xsi:type="dcterms:W3CDTF">2021-02-28T18:55:52Z</dcterms:created>
  <dcterms:modified xsi:type="dcterms:W3CDTF">2021-06-16T18:49:59Z</dcterms:modified>
</cp:coreProperties>
</file>