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3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73" r:id="rId11"/>
    <p:sldId id="274" r:id="rId12"/>
    <p:sldId id="298" r:id="rId13"/>
    <p:sldId id="297" r:id="rId14"/>
    <p:sldId id="258" r:id="rId15"/>
    <p:sldId id="259" r:id="rId16"/>
    <p:sldId id="296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2" r:id="rId29"/>
    <p:sldId id="284" r:id="rId30"/>
    <p:sldId id="285" r:id="rId31"/>
    <p:sldId id="286" r:id="rId32"/>
    <p:sldId id="288" r:id="rId33"/>
    <p:sldId id="289" r:id="rId34"/>
    <p:sldId id="290" r:id="rId35"/>
    <p:sldId id="292" r:id="rId36"/>
    <p:sldId id="293" r:id="rId37"/>
    <p:sldId id="294" r:id="rId38"/>
    <p:sldId id="295" r:id="rId39"/>
    <p:sldId id="29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9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8E3C-B2D1-4048-807B-6137BB53E11F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0A39-3B4A-4760-938F-752D5AEE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24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8E3C-B2D1-4048-807B-6137BB53E11F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0A39-3B4A-4760-938F-752D5AEE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57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8E3C-B2D1-4048-807B-6137BB53E11F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0A39-3B4A-4760-938F-752D5AEE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98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8E3C-B2D1-4048-807B-6137BB53E11F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0A39-3B4A-4760-938F-752D5AEE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1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8E3C-B2D1-4048-807B-6137BB53E11F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0A39-3B4A-4760-938F-752D5AEE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43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8E3C-B2D1-4048-807B-6137BB53E11F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0A39-3B4A-4760-938F-752D5AEE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9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8E3C-B2D1-4048-807B-6137BB53E11F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0A39-3B4A-4760-938F-752D5AEE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8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8E3C-B2D1-4048-807B-6137BB53E11F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0A39-3B4A-4760-938F-752D5AEE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5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8E3C-B2D1-4048-807B-6137BB53E11F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0A39-3B4A-4760-938F-752D5AEE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65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8E3C-B2D1-4048-807B-6137BB53E11F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0A39-3B4A-4760-938F-752D5AEE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20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8E3C-B2D1-4048-807B-6137BB53E11F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0A39-3B4A-4760-938F-752D5AEE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77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C8E3C-B2D1-4048-807B-6137BB53E11F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20A39-3B4A-4760-938F-752D5AEE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14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bc.com/id/102317918" TargetMode="External"/><Relationship Id="rId2" Type="http://schemas.openxmlformats.org/officeDocument/2006/relationships/hyperlink" Target="https://research.stlouisfed.org/fred2/series/PSAVER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money.com/2001/12/14/investing_games_for_kids.ht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njaes.rutgers.edu:8080/money/riskquiz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s.gov/ooh/business-and-financial/personal-financial-advisors.htm#tab-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delity.com/" TargetMode="External"/><Relationship Id="rId2" Type="http://schemas.openxmlformats.org/officeDocument/2006/relationships/hyperlink" Target="http://www.vanguard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harlesschwab.com/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oyal3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itehouse.gov/webform/financial-capability-toolkit-tell-us-what-you-think" TargetMode="External"/><Relationship Id="rId2" Type="http://schemas.openxmlformats.org/officeDocument/2006/relationships/hyperlink" Target="https://www.whitehouse.gov/sites/default/files/final_toolkit_k-1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umpstart.org/assets/files/2015_NationalStandardsBook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Investing and Behavioral Economics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038600"/>
            <a:ext cx="6511131" cy="153918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Swarn Chatterjee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Department of Financial Planning, Housing, &amp; Consumer Economics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University of Georgia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708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Savings &amp; Investments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define savings?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How is investing different from saving?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639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vs. Investing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much do we need to save?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Where should we invest our money?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people saving enough?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https://research.stlouisfed.org/fred2/series/PSAVERT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http://www.cnbc.com/id/102317918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135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Applying Behavioral Economics to Improve Financial Well-being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Save more tomorrow (SMT™) program</a:t>
            </a:r>
          </a:p>
          <a:p>
            <a:pPr lvl="1" algn="r"/>
            <a:r>
              <a:rPr lang="en-US" i="1" dirty="0" err="1" smtClean="0"/>
              <a:t>Thaler</a:t>
            </a:r>
            <a:r>
              <a:rPr lang="en-US" i="1" dirty="0" smtClean="0"/>
              <a:t> &amp; </a:t>
            </a:r>
            <a:r>
              <a:rPr lang="en-US" i="1" dirty="0" err="1" smtClean="0"/>
              <a:t>Benartzi</a:t>
            </a:r>
            <a:r>
              <a:rPr lang="en-US" i="1" dirty="0" smtClean="0"/>
              <a:t>, 2004</a:t>
            </a:r>
          </a:p>
          <a:p>
            <a:r>
              <a:rPr lang="en-US" dirty="0" smtClean="0"/>
              <a:t>Using psychological counseling techniques to reduce financial stress</a:t>
            </a:r>
          </a:p>
        </p:txBody>
      </p:sp>
    </p:spTree>
    <p:extLst>
      <p:ext uri="{BB962C8B-B14F-4D97-AF65-F5344CB8AC3E}">
        <p14:creationId xmlns:p14="http://schemas.microsoft.com/office/powerpoint/2010/main" val="696492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Revisiting our discussion on risk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risk tolerance?</a:t>
            </a:r>
          </a:p>
          <a:p>
            <a:r>
              <a:rPr lang="en-US" dirty="0" smtClean="0"/>
              <a:t>What is risk capacity?</a:t>
            </a:r>
          </a:p>
          <a:p>
            <a:r>
              <a:rPr lang="en-US" dirty="0" smtClean="0"/>
              <a:t>Why is this important?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8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financial risk tolerance a big deal?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Investments in different asset classes require different levels of risk taking</a:t>
            </a:r>
          </a:p>
          <a:p>
            <a:r>
              <a:rPr lang="en-US" dirty="0" smtClean="0"/>
              <a:t>The financial asset classes that are more risky have to offer higher yields (returns) to remain competitive</a:t>
            </a:r>
          </a:p>
          <a:p>
            <a:r>
              <a:rPr lang="en-US" dirty="0" smtClean="0"/>
              <a:t>The amount of return we can generate from the market is tied to the amount of risk we take</a:t>
            </a:r>
          </a:p>
          <a:p>
            <a:r>
              <a:rPr lang="en-US" dirty="0" smtClean="0"/>
              <a:t>The amount of risk we can take in the market is constrained by our risk tolerance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994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mistakes do people make when investing? Lessons from Behavioral Economics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Prospect Theory (</a:t>
            </a:r>
            <a:r>
              <a:rPr lang="en-US" dirty="0" err="1" smtClean="0"/>
              <a:t>Kahneman</a:t>
            </a:r>
            <a:r>
              <a:rPr lang="en-US" dirty="0" smtClean="0"/>
              <a:t> &amp; </a:t>
            </a:r>
            <a:r>
              <a:rPr lang="en-US" dirty="0" err="1" smtClean="0"/>
              <a:t>Tversky</a:t>
            </a:r>
            <a:r>
              <a:rPr lang="en-US" dirty="0" smtClean="0"/>
              <a:t>, 1979)</a:t>
            </a:r>
          </a:p>
          <a:p>
            <a:pPr lvl="1"/>
            <a:r>
              <a:rPr lang="en-US" dirty="0" smtClean="0"/>
              <a:t>Risk averse during profitable situations</a:t>
            </a:r>
          </a:p>
          <a:p>
            <a:pPr lvl="1"/>
            <a:r>
              <a:rPr lang="en-US" dirty="0" smtClean="0"/>
              <a:t>Risk taking when losing money</a:t>
            </a:r>
          </a:p>
          <a:p>
            <a:r>
              <a:rPr lang="en-US" dirty="0" smtClean="0"/>
              <a:t>Disposition effect (</a:t>
            </a:r>
            <a:r>
              <a:rPr lang="en-US" dirty="0" err="1" smtClean="0"/>
              <a:t>Shefrin</a:t>
            </a:r>
            <a:r>
              <a:rPr lang="en-US" dirty="0" smtClean="0"/>
              <a:t>, 2001)</a:t>
            </a:r>
          </a:p>
          <a:p>
            <a:pPr lvl="1"/>
            <a:r>
              <a:rPr lang="en-US" dirty="0" smtClean="0"/>
              <a:t>Hold on to the poorly performing stocks for too long</a:t>
            </a:r>
          </a:p>
          <a:p>
            <a:pPr lvl="1"/>
            <a:r>
              <a:rPr lang="en-US" dirty="0" smtClean="0"/>
              <a:t>Selling off the profitable stocks too quickly</a:t>
            </a:r>
          </a:p>
          <a:p>
            <a:r>
              <a:rPr lang="en-US" dirty="0" smtClean="0"/>
              <a:t>Hyperbolic Discounting (</a:t>
            </a:r>
            <a:r>
              <a:rPr lang="en-US" dirty="0" err="1" smtClean="0"/>
              <a:t>Laibson</a:t>
            </a:r>
            <a:r>
              <a:rPr lang="en-US" dirty="0" smtClean="0"/>
              <a:t>, 1997)</a:t>
            </a:r>
          </a:p>
          <a:p>
            <a:pPr lvl="1"/>
            <a:r>
              <a:rPr lang="en-US" dirty="0" smtClean="0"/>
              <a:t>People in general love to procrastinate</a:t>
            </a:r>
          </a:p>
          <a:p>
            <a:pPr lvl="2"/>
            <a:r>
              <a:rPr lang="en-US" dirty="0" smtClean="0"/>
              <a:t>Some do it more than the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183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Which of these asset classes offer the highest return (and considered riskiest)?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Savings accounts</a:t>
            </a:r>
          </a:p>
          <a:p>
            <a:r>
              <a:rPr lang="en-US" sz="2800" dirty="0" smtClean="0"/>
              <a:t>US government bonds</a:t>
            </a:r>
          </a:p>
          <a:p>
            <a:r>
              <a:rPr lang="en-US" sz="2800" dirty="0" smtClean="0"/>
              <a:t>Corporate bonds</a:t>
            </a:r>
          </a:p>
          <a:p>
            <a:r>
              <a:rPr lang="en-US" sz="2800" dirty="0" smtClean="0"/>
              <a:t>Stocks</a:t>
            </a:r>
          </a:p>
          <a:p>
            <a:endParaRPr lang="en-US" sz="2800" dirty="0"/>
          </a:p>
          <a:p>
            <a:r>
              <a:rPr lang="en-US" sz="2800" dirty="0" smtClean="0"/>
              <a:t>Resources:</a:t>
            </a:r>
          </a:p>
          <a:p>
            <a:pPr lvl="1"/>
            <a:r>
              <a:rPr lang="en-US" sz="2400" dirty="0" smtClean="0"/>
              <a:t>Stock market games for students</a:t>
            </a:r>
          </a:p>
          <a:p>
            <a:pPr lvl="1"/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www.msmoney.com/2001/12/14/investing_games_for_kids.htm</a:t>
            </a:r>
            <a:endParaRPr lang="en-US" sz="2400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1878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increases financial risk tolerance?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combination of factors:</a:t>
            </a:r>
          </a:p>
          <a:p>
            <a:pPr lvl="1"/>
            <a:r>
              <a:rPr lang="en-US" dirty="0" smtClean="0"/>
              <a:t>Experience of investing in financial markets</a:t>
            </a:r>
          </a:p>
          <a:p>
            <a:pPr lvl="1"/>
            <a:r>
              <a:rPr lang="en-US" dirty="0" smtClean="0"/>
              <a:t>Educational attainment</a:t>
            </a:r>
          </a:p>
          <a:p>
            <a:pPr lvl="1"/>
            <a:r>
              <a:rPr lang="en-US" dirty="0" smtClean="0"/>
              <a:t>Financial </a:t>
            </a:r>
            <a:r>
              <a:rPr lang="en-US" b="1" dirty="0" smtClean="0"/>
              <a:t>education/knowledge</a:t>
            </a:r>
          </a:p>
          <a:p>
            <a:pPr lvl="1"/>
            <a:r>
              <a:rPr lang="en-US" dirty="0" smtClean="0"/>
              <a:t>Age</a:t>
            </a:r>
          </a:p>
          <a:p>
            <a:pPr lvl="1"/>
            <a:r>
              <a:rPr lang="en-US" dirty="0" smtClean="0"/>
              <a:t>Gender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83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interesting facts about risk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Nobody is born with high financial risk tolerance</a:t>
            </a:r>
          </a:p>
          <a:p>
            <a:r>
              <a:rPr lang="en-US" dirty="0" smtClean="0"/>
              <a:t>Risk taking behavior in other areas of your life does not mean that you are also financially risk taking</a:t>
            </a:r>
          </a:p>
          <a:p>
            <a:r>
              <a:rPr lang="en-US" dirty="0" smtClean="0"/>
              <a:t>Risk tolerance can change—increases with the factors discussed in the previous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855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Topics for today’s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Financial Capability</a:t>
            </a:r>
          </a:p>
          <a:p>
            <a:r>
              <a:rPr lang="en-US" dirty="0" smtClean="0"/>
              <a:t>Behavioral Economics: The role of psychology in financial decision making</a:t>
            </a:r>
          </a:p>
          <a:p>
            <a:r>
              <a:rPr lang="en-US" dirty="0" smtClean="0"/>
              <a:t>Investing principles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240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interesting facts about risk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Everything else being equal who accumulates greater wealth across time?</a:t>
            </a:r>
          </a:p>
          <a:p>
            <a:pPr lvl="1"/>
            <a:r>
              <a:rPr lang="en-US" dirty="0" smtClean="0"/>
              <a:t>Men or Women? 		</a:t>
            </a:r>
            <a:r>
              <a:rPr lang="en-US" i="1" dirty="0" smtClean="0"/>
              <a:t>(Barber &amp; </a:t>
            </a:r>
            <a:r>
              <a:rPr lang="en-US" i="1" dirty="0" err="1" smtClean="0"/>
              <a:t>Odean</a:t>
            </a:r>
            <a:r>
              <a:rPr lang="en-US" i="1" dirty="0" smtClean="0"/>
              <a:t>, 2001)</a:t>
            </a:r>
          </a:p>
          <a:p>
            <a:pPr lvl="1"/>
            <a:r>
              <a:rPr lang="en-US" dirty="0" smtClean="0"/>
              <a:t>Single individuals or Married households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434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is risk measured?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Perceived risk tolerance</a:t>
            </a:r>
          </a:p>
          <a:p>
            <a:pPr lvl="1"/>
            <a:r>
              <a:rPr lang="en-US" dirty="0" smtClean="0"/>
              <a:t>Risk preference</a:t>
            </a:r>
          </a:p>
          <a:p>
            <a:pPr lvl="2"/>
            <a:r>
              <a:rPr lang="en-US" dirty="0" smtClean="0"/>
              <a:t>Prefer to be wealthy or poor? If this is an important priority for a person</a:t>
            </a:r>
          </a:p>
          <a:p>
            <a:r>
              <a:rPr lang="en-US" dirty="0" smtClean="0"/>
              <a:t>Measured risk tolerance</a:t>
            </a:r>
          </a:p>
          <a:p>
            <a:r>
              <a:rPr lang="en-US" dirty="0" smtClean="0"/>
              <a:t>What is your risk tolerance?</a:t>
            </a:r>
          </a:p>
          <a:p>
            <a:pPr lvl="1"/>
            <a:r>
              <a:rPr lang="en-US" dirty="0" smtClean="0">
                <a:hlinkClick r:id="rId2"/>
              </a:rPr>
              <a:t>http://njaes.rutgers.edu:8080/money/riskquiz/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773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Risk Preference &amp; Wealth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A person’s ability to take risk determines in essence how much wealth she is going to accumulate</a:t>
            </a:r>
          </a:p>
          <a:p>
            <a:r>
              <a:rPr lang="en-US" dirty="0" smtClean="0"/>
              <a:t>A person’s risk preference determines whether he is willing to invest in a certain asset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963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Sauerkrauts, </a:t>
            </a:r>
            <a:r>
              <a:rPr lang="en-US" sz="3600" dirty="0" err="1" smtClean="0"/>
              <a:t>Kimchis</a:t>
            </a:r>
            <a:r>
              <a:rPr lang="en-US" sz="3600" dirty="0" smtClean="0"/>
              <a:t>, Investments, &amp; Risk Preference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572000" cy="5105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Investment asset classes are like Sauerkrauts and </a:t>
            </a:r>
            <a:r>
              <a:rPr lang="en-US" dirty="0" err="1" smtClean="0"/>
              <a:t>kimchis</a:t>
            </a:r>
            <a:endParaRPr lang="en-US" dirty="0" smtClean="0"/>
          </a:p>
          <a:p>
            <a:pPr lvl="1"/>
            <a:r>
              <a:rPr lang="en-US" dirty="0" smtClean="0"/>
              <a:t>People not familiar with terms like stocks, bonds, mutual funds, </a:t>
            </a:r>
            <a:r>
              <a:rPr lang="en-US" dirty="0" err="1" smtClean="0"/>
              <a:t>etfs</a:t>
            </a:r>
            <a:r>
              <a:rPr lang="en-US" dirty="0" smtClean="0"/>
              <a:t>, annuities, wills, trusts, &amp; commodities etc. prefer to stay away from them</a:t>
            </a:r>
          </a:p>
          <a:p>
            <a:pPr lvl="1"/>
            <a:r>
              <a:rPr lang="en-US" dirty="0" smtClean="0"/>
              <a:t>The more adventurous (risk takers) try them first</a:t>
            </a:r>
          </a:p>
          <a:p>
            <a:pPr lvl="1"/>
            <a:r>
              <a:rPr lang="en-US" dirty="0" smtClean="0"/>
              <a:t>For the vast majority of others participation in financial markets come with knowledge and experience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47801"/>
            <a:ext cx="2655536" cy="238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upload.wikimedia.org/wikipedia/commons/thumb/a/a3/Gimchi.jpg/1024px-Gimch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602" y="3962400"/>
            <a:ext cx="264253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199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well can people perceive risks?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vast number of research studies done in this area indicate that we are actually quite terrible at perceiving the riskiness of an asset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839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Revisiting Human Capital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What is our net worth?</a:t>
            </a:r>
          </a:p>
          <a:p>
            <a:pPr lvl="1"/>
            <a:r>
              <a:rPr lang="en-US" dirty="0" smtClean="0"/>
              <a:t>Conventional wisdom is:</a:t>
            </a:r>
          </a:p>
          <a:p>
            <a:pPr marL="914400" lvl="2" indent="0">
              <a:buNone/>
            </a:pPr>
            <a:r>
              <a:rPr lang="en-US" dirty="0" smtClean="0"/>
              <a:t> Net worth=Total assets-Total debt</a:t>
            </a:r>
          </a:p>
          <a:p>
            <a:r>
              <a:rPr lang="en-US" dirty="0" smtClean="0"/>
              <a:t>Your worth from a behavioral finance perspective:</a:t>
            </a:r>
          </a:p>
          <a:p>
            <a:pPr lvl="1"/>
            <a:r>
              <a:rPr lang="en-US" dirty="0" smtClean="0"/>
              <a:t>Total Net worth=Net worth + The value of your human capital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1108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Human Capital?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Income, Educational attainment, Health</a:t>
            </a:r>
          </a:p>
          <a:p>
            <a:r>
              <a:rPr lang="en-US" dirty="0" smtClean="0"/>
              <a:t>Your ability to work, learn, earn, &amp; make rational (wise) financial decisions</a:t>
            </a:r>
          </a:p>
          <a:p>
            <a:r>
              <a:rPr lang="en-US" dirty="0" smtClean="0"/>
              <a:t>Human capital represents your skills, knowledge, and capacity</a:t>
            </a:r>
          </a:p>
          <a:p>
            <a:r>
              <a:rPr lang="en-US" dirty="0" smtClean="0"/>
              <a:t>Human capital increases with:</a:t>
            </a:r>
          </a:p>
          <a:p>
            <a:pPr lvl="1"/>
            <a:r>
              <a:rPr lang="en-US" dirty="0" smtClean="0"/>
              <a:t>Education, training, experience, continuing education, &amp; skill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234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Lifetime earnings by educational attainment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7" t="40648" r="35930" b="12932"/>
          <a:stretch/>
        </p:blipFill>
        <p:spPr bwMode="auto">
          <a:xfrm>
            <a:off x="762000" y="1828800"/>
            <a:ext cx="7291451" cy="362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7115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Example of a Professional Degree—Financial Planning (Bureau of Labor Statistics, 2014)</a:t>
            </a:r>
            <a:endParaRPr lang="en-US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4" t="27660" r="44318" b="43719"/>
          <a:stretch/>
        </p:blipFill>
        <p:spPr bwMode="auto">
          <a:xfrm>
            <a:off x="609600" y="2514600"/>
            <a:ext cx="7848600" cy="354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16764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http://www.bls.gov/ooh/business-and-financial/personal-financial-advisors.htm#tab-1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7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Computation of the Value of Human Capital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24200"/>
            <a:ext cx="636675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45720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C=Annual income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I=Inflation or rate of increase of income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N=Number of periods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72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Financial Literacy?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Perceived Competence</a:t>
            </a:r>
          </a:p>
          <a:p>
            <a:pPr lvl="1"/>
            <a:r>
              <a:rPr lang="en-US" dirty="0" smtClean="0"/>
              <a:t>How well someone can access, understand, and apply financial information</a:t>
            </a:r>
          </a:p>
          <a:p>
            <a:r>
              <a:rPr lang="en-US" dirty="0" smtClean="0"/>
              <a:t>Measured Competence</a:t>
            </a:r>
          </a:p>
          <a:p>
            <a:pPr lvl="1"/>
            <a:r>
              <a:rPr lang="en-US" dirty="0" smtClean="0"/>
              <a:t>A person’s ability to access, understand, and apply financial information when measured on a scale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i="1" dirty="0" smtClean="0"/>
              <a:t>(</a:t>
            </a:r>
            <a:r>
              <a:rPr lang="en-US" i="1" dirty="0" err="1" smtClean="0"/>
              <a:t>Nicolini</a:t>
            </a:r>
            <a:r>
              <a:rPr lang="en-US" i="1" dirty="0" smtClean="0"/>
              <a:t>, </a:t>
            </a:r>
            <a:r>
              <a:rPr lang="en-US" i="1" dirty="0" err="1" smtClean="0"/>
              <a:t>Cude</a:t>
            </a:r>
            <a:r>
              <a:rPr lang="en-US" i="1" dirty="0" smtClean="0"/>
              <a:t>, &amp; Chatterjee, 2013)</a:t>
            </a:r>
            <a:endParaRPr lang="en-US" i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0018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Importance of financial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people are not very good at exchanging their human capital for financial capital</a:t>
            </a:r>
          </a:p>
          <a:p>
            <a:r>
              <a:rPr lang="en-US" dirty="0" smtClean="0"/>
              <a:t>The more efficiently a person can exchange their human capital for financial capital, greater is the wealth they can accumulate across time</a:t>
            </a:r>
          </a:p>
          <a:p>
            <a:pPr lvl="1"/>
            <a:r>
              <a:rPr lang="en-US" dirty="0" smtClean="0"/>
              <a:t>Financial knowledge and financial capability is critical for this to happen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931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Saving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much should we be saving?</a:t>
            </a:r>
          </a:p>
          <a:p>
            <a:pPr lvl="1"/>
            <a:r>
              <a:rPr lang="en-US" dirty="0" smtClean="0"/>
              <a:t>Depends on our financial goal and our time horizon</a:t>
            </a:r>
          </a:p>
          <a:p>
            <a:r>
              <a:rPr lang="en-US" dirty="0" smtClean="0"/>
              <a:t>Short term savings goals</a:t>
            </a:r>
          </a:p>
          <a:p>
            <a:pPr lvl="1"/>
            <a:r>
              <a:rPr lang="en-US" dirty="0" smtClean="0"/>
              <a:t>Emergency funds</a:t>
            </a:r>
          </a:p>
          <a:p>
            <a:r>
              <a:rPr lang="en-US" dirty="0" smtClean="0"/>
              <a:t>Long-term goals</a:t>
            </a:r>
          </a:p>
          <a:p>
            <a:pPr lvl="1"/>
            <a:r>
              <a:rPr lang="en-US" dirty="0" smtClean="0"/>
              <a:t>Retirement accounts</a:t>
            </a:r>
          </a:p>
          <a:p>
            <a:pPr lvl="1"/>
            <a:r>
              <a:rPr lang="en-US" dirty="0" smtClean="0"/>
              <a:t>Retirement plans</a:t>
            </a:r>
          </a:p>
          <a:p>
            <a:pPr lvl="1"/>
            <a:r>
              <a:rPr lang="en-US" dirty="0" smtClean="0"/>
              <a:t>Investment accounts/Brokerage accounts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522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much should be kept aside as emergency funds?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Conventional Wisdom</a:t>
            </a:r>
          </a:p>
          <a:p>
            <a:pPr lvl="1"/>
            <a:r>
              <a:rPr lang="en-US" dirty="0" smtClean="0"/>
              <a:t>Having </a:t>
            </a:r>
            <a:r>
              <a:rPr lang="en-US" dirty="0"/>
              <a:t>three to six months of income set aside in an emergency </a:t>
            </a:r>
            <a:r>
              <a:rPr lang="en-US" dirty="0" smtClean="0"/>
              <a:t>fund</a:t>
            </a:r>
          </a:p>
          <a:p>
            <a:r>
              <a:rPr lang="en-US" dirty="0" smtClean="0"/>
              <a:t>Household Finance Research findings</a:t>
            </a:r>
          </a:p>
          <a:p>
            <a:pPr lvl="1"/>
            <a:r>
              <a:rPr lang="en-US" dirty="0" smtClean="0"/>
              <a:t>Varies by profession and source of income</a:t>
            </a:r>
          </a:p>
          <a:p>
            <a:pPr lvl="2"/>
            <a:r>
              <a:rPr lang="en-US" dirty="0"/>
              <a:t>For self-employed individuals the best amount might be closer to six or even twelve months of income in an emergency </a:t>
            </a:r>
            <a:r>
              <a:rPr lang="en-US" dirty="0" smtClean="0"/>
              <a:t>fund</a:t>
            </a:r>
          </a:p>
          <a:p>
            <a:pPr lvl="1"/>
            <a:r>
              <a:rPr lang="en-US" dirty="0" smtClean="0"/>
              <a:t>For those on regular salaried employment, more recently it has been taking about 20 weeks (5 months) to find an equivalent job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0365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large scale budget breaking expenses aside from job loss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7162800" cy="425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8688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build an emergency fund?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sz="3400" dirty="0"/>
              <a:t>Setting aside a small amount of money each pay period is the best way to build an emergency </a:t>
            </a:r>
            <a:r>
              <a:rPr lang="en-US" sz="3400" dirty="0" smtClean="0"/>
              <a:t>fund</a:t>
            </a:r>
          </a:p>
          <a:p>
            <a:pPr marL="0" indent="0">
              <a:buNone/>
            </a:pPr>
            <a:endParaRPr lang="en-US" sz="3400" dirty="0" smtClean="0"/>
          </a:p>
          <a:p>
            <a:r>
              <a:rPr lang="en-US" sz="3400" dirty="0"/>
              <a:t>Having access to affordable credit (low-rate credit card without a balance) </a:t>
            </a:r>
            <a:r>
              <a:rPr lang="en-US" sz="3400" dirty="0" smtClean="0"/>
              <a:t>can also </a:t>
            </a:r>
            <a:r>
              <a:rPr lang="en-US" sz="3400" dirty="0"/>
              <a:t>provide needed </a:t>
            </a:r>
            <a:r>
              <a:rPr lang="en-US" sz="3400" i="1" dirty="0"/>
              <a:t>liquidity</a:t>
            </a:r>
            <a:r>
              <a:rPr lang="en-US" sz="3400" dirty="0"/>
              <a:t> in an emergency until you have had time to save sufficient </a:t>
            </a:r>
            <a:r>
              <a:rPr lang="en-US" sz="3400" dirty="0" smtClean="0"/>
              <a:t>money</a:t>
            </a:r>
          </a:p>
          <a:p>
            <a:pPr marL="0" indent="0">
              <a:buNone/>
            </a:pPr>
            <a:endParaRPr lang="en-US" sz="3400" dirty="0" smtClean="0"/>
          </a:p>
          <a:p>
            <a:r>
              <a:rPr lang="en-US" sz="3400" dirty="0"/>
              <a:t>Because emergencies do not come every year, many individuals find that a combination of emergency funds and low cost access to credit provide the best protection against unexpected </a:t>
            </a:r>
            <a:r>
              <a:rPr lang="en-US" sz="3400" dirty="0" smtClean="0"/>
              <a:t>events</a:t>
            </a:r>
          </a:p>
          <a:p>
            <a:pPr marL="0" indent="0">
              <a:buNone/>
            </a:pPr>
            <a:endParaRPr lang="en-US" sz="3400" dirty="0" smtClean="0"/>
          </a:p>
          <a:p>
            <a:r>
              <a:rPr lang="en-US" sz="3400" dirty="0"/>
              <a:t>For example, if your monthly income were $2,000, then you should have access to about $6,000 in case of an </a:t>
            </a:r>
            <a:r>
              <a:rPr lang="en-US" sz="3400" dirty="0" smtClean="0"/>
              <a:t>emergency</a:t>
            </a:r>
          </a:p>
          <a:p>
            <a:pPr lvl="1"/>
            <a:r>
              <a:rPr lang="en-US" dirty="0"/>
              <a:t>This could consist of $1,500 in savings, plus an unused $4,500 credit line.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4242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to save for your emergency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Keeping it at home is an option</a:t>
            </a:r>
          </a:p>
          <a:p>
            <a:pPr lvl="1"/>
            <a:r>
              <a:rPr lang="en-US" dirty="0" smtClean="0"/>
              <a:t>Risks involve safety and security risk, temptation to use the money, does not grow</a:t>
            </a:r>
          </a:p>
          <a:p>
            <a:r>
              <a:rPr lang="en-US" dirty="0" smtClean="0"/>
              <a:t>Savings account</a:t>
            </a:r>
          </a:p>
          <a:p>
            <a:pPr lvl="1"/>
            <a:r>
              <a:rPr lang="en-US" dirty="0" smtClean="0"/>
              <a:t>Interest bearing account</a:t>
            </a:r>
          </a:p>
          <a:p>
            <a:pPr lvl="1"/>
            <a:r>
              <a:rPr lang="en-US" dirty="0" smtClean="0"/>
              <a:t>Safe &amp; secure</a:t>
            </a:r>
          </a:p>
          <a:p>
            <a:pPr lvl="1"/>
            <a:r>
              <a:rPr lang="en-US" dirty="0" smtClean="0"/>
              <a:t>Any </a:t>
            </a:r>
            <a:r>
              <a:rPr lang="en-US" dirty="0"/>
              <a:t>savings account that you open with a bank or credit union is insured by the Federal Deposit Insurance Corporation (FDIC) or the National Credit Union Association (NCUA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Risk: Can be easily accessed &amp; does not protect the investor against the temptation of using the money for a non-emergency consumption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2073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Resource: Review Exercise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2006980"/>
              </p:ext>
            </p:extLst>
          </p:nvPr>
        </p:nvGraphicFramePr>
        <p:xfrm>
          <a:off x="838200" y="1905001"/>
          <a:ext cx="7696200" cy="4101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1300"/>
                <a:gridCol w="4924900"/>
              </a:tblGrid>
              <a:tr h="608187">
                <a:tc>
                  <a:txBody>
                    <a:bodyPr/>
                    <a:lstStyle/>
                    <a:p>
                      <a:pPr marL="742950" marR="0" lvl="1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Opportunity Cost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Insures deposit accounts at banks against loss if the bank becomes insolvent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608187">
                <a:tc>
                  <a:txBody>
                    <a:bodyPr/>
                    <a:lstStyle/>
                    <a:p>
                      <a:pPr marL="457200" marR="0" lvl="1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B. Money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market account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2. An interest bearing account providing depositors a safe and secure place for money.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608187"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C. National Credit Union Association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3. The foregone benefit that you would get from doing the next best thing.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921464"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D. Certificate of Deposit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4. A savings account that restricts withdrawals from the account until a specific date; in exchange, the depositor receives a higher interest rate.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608187"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E. Federal Deposit Insurance Corporation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5. An account that pays higher interest rates than a savings account.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608187"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F. Savings Account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6. Insures deposit accounts at credit unions against loss if the credit union becomes insolvent.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9217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Equitization</a:t>
            </a:r>
            <a:r>
              <a:rPr lang="en-US" dirty="0" smtClean="0"/>
              <a:t> of Emergency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method to save and protect your investments that has become popular of late is the </a:t>
            </a:r>
            <a:r>
              <a:rPr lang="en-US" dirty="0" err="1" smtClean="0"/>
              <a:t>equitization</a:t>
            </a:r>
            <a:r>
              <a:rPr lang="en-US" dirty="0" smtClean="0"/>
              <a:t> of emergency funds</a:t>
            </a:r>
          </a:p>
          <a:p>
            <a:pPr lvl="1"/>
            <a:r>
              <a:rPr lang="en-US" dirty="0" smtClean="0"/>
              <a:t>Holding your savings as investments</a:t>
            </a:r>
          </a:p>
          <a:p>
            <a:pPr lvl="2"/>
            <a:r>
              <a:rPr lang="en-US" dirty="0" smtClean="0"/>
              <a:t>Preferably in a tax advantaged account like the Roth IRA</a:t>
            </a:r>
          </a:p>
          <a:p>
            <a:pPr lvl="2"/>
            <a:r>
              <a:rPr lang="en-US" dirty="0" smtClean="0"/>
              <a:t>Or a taxable account such as a brokerage account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19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open a Roth IRA?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Most banks and credit unions will be able to set up a ROTH IRA account at their </a:t>
            </a:r>
            <a:r>
              <a:rPr lang="en-US" dirty="0" smtClean="0"/>
              <a:t>institution</a:t>
            </a:r>
          </a:p>
          <a:p>
            <a:pPr lvl="1"/>
            <a:r>
              <a:rPr lang="en-US" dirty="0"/>
              <a:t>Some of these ROTH IRA accounts may be limited to one or two types of investments, a CD or money market </a:t>
            </a:r>
            <a:r>
              <a:rPr lang="en-US" dirty="0" smtClean="0"/>
              <a:t>fund</a:t>
            </a:r>
          </a:p>
          <a:p>
            <a:r>
              <a:rPr lang="en-US" dirty="0" smtClean="0"/>
              <a:t>Investment </a:t>
            </a:r>
            <a:r>
              <a:rPr lang="en-US" dirty="0"/>
              <a:t>companies, also assist individuals in opening and contributing to ROTH </a:t>
            </a:r>
            <a:r>
              <a:rPr lang="en-US" dirty="0" smtClean="0"/>
              <a:t>IRAs</a:t>
            </a:r>
          </a:p>
          <a:p>
            <a:pPr lvl="1"/>
            <a:r>
              <a:rPr lang="en-US" u="sng" dirty="0" smtClean="0">
                <a:hlinkClick r:id="rId2"/>
              </a:rPr>
              <a:t>www.vanguard.com</a:t>
            </a:r>
            <a:endParaRPr lang="en-US" u="sng" dirty="0" smtClean="0"/>
          </a:p>
          <a:p>
            <a:pPr lvl="1"/>
            <a:r>
              <a:rPr lang="en-US" u="sng" dirty="0" smtClean="0">
                <a:hlinkClick r:id="rId3"/>
              </a:rPr>
              <a:t>www.fidelity.com</a:t>
            </a:r>
            <a:endParaRPr lang="en-US" u="sng" dirty="0" smtClean="0"/>
          </a:p>
          <a:p>
            <a:pPr lvl="1"/>
            <a:r>
              <a:rPr lang="en-US" u="sng" dirty="0" smtClean="0">
                <a:hlinkClick r:id="rId4"/>
              </a:rPr>
              <a:t>www.charlesschwab.com</a:t>
            </a:r>
            <a:endParaRPr lang="en-US" u="sng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6561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resources for beginning Investors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https://www.loyal3.com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530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financial capability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70000" lnSpcReduction="20000"/>
          </a:bodyPr>
          <a:lstStyle/>
          <a:p>
            <a:r>
              <a:rPr lang="en-US" dirty="0"/>
              <a:t>an individual’s capacity based on knowledge, skills, and access, to manage financial resources </a:t>
            </a:r>
            <a:r>
              <a:rPr lang="en-US" dirty="0" smtClean="0"/>
              <a:t>effectively</a:t>
            </a:r>
          </a:p>
          <a:p>
            <a:pPr marL="0" indent="0" algn="r">
              <a:buNone/>
            </a:pPr>
            <a:r>
              <a:rPr lang="en-US" i="1" dirty="0" smtClean="0"/>
              <a:t>President’s Council on Financial Capability</a:t>
            </a:r>
          </a:p>
          <a:p>
            <a:r>
              <a:rPr lang="en-US" dirty="0" smtClean="0"/>
              <a:t>Resources</a:t>
            </a:r>
          </a:p>
          <a:p>
            <a:r>
              <a:rPr lang="en-US" dirty="0" smtClean="0"/>
              <a:t>Federal Government’s Resource Guide for financial capability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www.whitehouse.gov/sites/default/files/final_toolkit_k-12.pdf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www.whitehouse.gov/webform/financial-capability-toolkit-tell-us-what-you-think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Jumpstart Coalition</a:t>
            </a:r>
          </a:p>
          <a:p>
            <a:pPr lvl="1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www.jumpstart.org/assets/files/2015_NationalStandardsBook.pdf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5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View of the Financial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Concept of ‘Lenses’</a:t>
            </a:r>
          </a:p>
          <a:p>
            <a:pPr lvl="1"/>
            <a:r>
              <a:rPr lang="en-US" dirty="0" smtClean="0"/>
              <a:t>Risk tolerance is a mediating factor</a:t>
            </a:r>
          </a:p>
          <a:p>
            <a:pPr lvl="1"/>
            <a:r>
              <a:rPr lang="en-US" dirty="0" smtClean="0"/>
              <a:t>Knowledge</a:t>
            </a:r>
          </a:p>
          <a:p>
            <a:pPr lvl="2"/>
            <a:r>
              <a:rPr lang="en-US" dirty="0" smtClean="0"/>
              <a:t>Education</a:t>
            </a:r>
          </a:p>
          <a:p>
            <a:pPr lvl="2"/>
            <a:r>
              <a:rPr lang="en-US" dirty="0" smtClean="0"/>
              <a:t>Training</a:t>
            </a:r>
          </a:p>
          <a:p>
            <a:pPr lvl="2"/>
            <a:r>
              <a:rPr lang="en-US" dirty="0" smtClean="0"/>
              <a:t>Experience</a:t>
            </a:r>
          </a:p>
          <a:p>
            <a:r>
              <a:rPr lang="en-US" dirty="0" smtClean="0"/>
              <a:t>Current Environment</a:t>
            </a:r>
          </a:p>
          <a:p>
            <a:r>
              <a:rPr lang="en-US" dirty="0" smtClean="0"/>
              <a:t>Recent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86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financial knowledge matters?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0" t="51230" r="44859" b="10047"/>
          <a:stretch/>
        </p:blipFill>
        <p:spPr bwMode="auto">
          <a:xfrm>
            <a:off x="1143000" y="1573495"/>
            <a:ext cx="6400800" cy="311338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xtLst/>
        </p:spPr>
      </p:pic>
      <p:sp>
        <p:nvSpPr>
          <p:cNvPr id="3" name="TextBox 2"/>
          <p:cNvSpPr txBox="1"/>
          <p:nvPr/>
        </p:nvSpPr>
        <p:spPr>
          <a:xfrm>
            <a:off x="1447800" y="52578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Adapted from Grable &amp; Palmer (2015)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45146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does financial education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Policies resulting in increased individual responsibility in saving for one’s retirement, managing one’s finances</a:t>
            </a:r>
          </a:p>
          <a:p>
            <a:r>
              <a:rPr lang="en-US" dirty="0" smtClean="0"/>
              <a:t>Increasing longevity</a:t>
            </a:r>
          </a:p>
          <a:p>
            <a:r>
              <a:rPr lang="en-US" dirty="0" smtClean="0"/>
              <a:t>Mandatory Auto insurance, health insurance etc.</a:t>
            </a:r>
          </a:p>
          <a:p>
            <a:r>
              <a:rPr lang="en-US" dirty="0" smtClean="0"/>
              <a:t>Complex financial decisions are being shifted from institutions to individuals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13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Characteristics of financially capable individuals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Self-regulation</a:t>
            </a:r>
          </a:p>
          <a:p>
            <a:pPr lvl="1"/>
            <a:r>
              <a:rPr lang="en-US" dirty="0" smtClean="0"/>
              <a:t>Self-efficacy (Confidence)</a:t>
            </a:r>
          </a:p>
          <a:p>
            <a:pPr lvl="1"/>
            <a:r>
              <a:rPr lang="en-US" dirty="0" smtClean="0"/>
              <a:t>Self-Control</a:t>
            </a:r>
          </a:p>
          <a:p>
            <a:r>
              <a:rPr lang="en-US" dirty="0" smtClean="0"/>
              <a:t>Experience</a:t>
            </a:r>
          </a:p>
          <a:p>
            <a:r>
              <a:rPr lang="en-US" dirty="0" smtClean="0"/>
              <a:t>Information (Education)</a:t>
            </a:r>
          </a:p>
          <a:p>
            <a:r>
              <a:rPr lang="en-US" dirty="0" smtClean="0"/>
              <a:t>Interest</a:t>
            </a:r>
          </a:p>
          <a:p>
            <a:r>
              <a:rPr lang="en-US" dirty="0" smtClean="0"/>
              <a:t>Being involved/engaged in consciously making financial decisions</a:t>
            </a:r>
          </a:p>
          <a:p>
            <a:r>
              <a:rPr lang="en-US" dirty="0" smtClean="0"/>
              <a:t>Altruism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191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Pathways to wealth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Keeping good financial records</a:t>
            </a:r>
          </a:p>
          <a:p>
            <a:r>
              <a:rPr lang="en-US" dirty="0" smtClean="0"/>
              <a:t>Spending less than is earned</a:t>
            </a:r>
          </a:p>
          <a:p>
            <a:r>
              <a:rPr lang="en-US" dirty="0" smtClean="0"/>
              <a:t>Maintaining appropriate risk management strategies</a:t>
            </a:r>
          </a:p>
          <a:p>
            <a:pPr lvl="1"/>
            <a:r>
              <a:rPr lang="en-US" dirty="0" smtClean="0"/>
              <a:t>Insurances</a:t>
            </a:r>
          </a:p>
          <a:p>
            <a:pPr lvl="1"/>
            <a:r>
              <a:rPr lang="en-US" dirty="0" smtClean="0"/>
              <a:t>Emergency funds</a:t>
            </a:r>
          </a:p>
          <a:p>
            <a:r>
              <a:rPr lang="en-US" dirty="0" smtClean="0"/>
              <a:t>Saving money on a regular basis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843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</TotalTime>
  <Words>1602</Words>
  <Application>Microsoft Office PowerPoint</Application>
  <PresentationFormat>On-screen Show (4:3)</PresentationFormat>
  <Paragraphs>220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Investing and Behavioral Economics</vt:lpstr>
      <vt:lpstr>Topics for today’s discussion</vt:lpstr>
      <vt:lpstr>What is Financial Literacy?</vt:lpstr>
      <vt:lpstr>What is financial capability</vt:lpstr>
      <vt:lpstr>Our View of the Financial World</vt:lpstr>
      <vt:lpstr>Why financial knowledge matters?</vt:lpstr>
      <vt:lpstr>Why does financial education matter?</vt:lpstr>
      <vt:lpstr>Characteristics of financially capable individuals</vt:lpstr>
      <vt:lpstr>Pathways to wealth</vt:lpstr>
      <vt:lpstr>Savings &amp; Investments</vt:lpstr>
      <vt:lpstr>Saving vs. Investing</vt:lpstr>
      <vt:lpstr>Are people saving enough?</vt:lpstr>
      <vt:lpstr>Applying Behavioral Economics to Improve Financial Well-being</vt:lpstr>
      <vt:lpstr>Revisiting our discussion on risk tolerance</vt:lpstr>
      <vt:lpstr>Why is financial risk tolerance a big deal?</vt:lpstr>
      <vt:lpstr>What mistakes do people make when investing? Lessons from Behavioral Economics</vt:lpstr>
      <vt:lpstr>Which of these asset classes offer the highest return (and considered riskiest)?</vt:lpstr>
      <vt:lpstr>What increases financial risk tolerance?</vt:lpstr>
      <vt:lpstr>Other interesting facts about risk tolerance</vt:lpstr>
      <vt:lpstr>Other interesting facts about risk tolerance</vt:lpstr>
      <vt:lpstr>How is risk measured?</vt:lpstr>
      <vt:lpstr>Risk Preference &amp; Wealth</vt:lpstr>
      <vt:lpstr>Sauerkrauts, Kimchis, Investments, &amp; Risk Preference </vt:lpstr>
      <vt:lpstr>How well can people perceive risks?</vt:lpstr>
      <vt:lpstr>Revisiting Human Capital</vt:lpstr>
      <vt:lpstr>What is Human Capital?</vt:lpstr>
      <vt:lpstr>Lifetime earnings by educational attainment</vt:lpstr>
      <vt:lpstr>Example of a Professional Degree—Financial Planning (Bureau of Labor Statistics, 2014)</vt:lpstr>
      <vt:lpstr>Basic Computation of the Value of Human Capital</vt:lpstr>
      <vt:lpstr>The Importance of financial knowledge</vt:lpstr>
      <vt:lpstr>More on Saving</vt:lpstr>
      <vt:lpstr>How much should be kept aside as emergency funds?</vt:lpstr>
      <vt:lpstr>Common large scale budget breaking expenses aside from job loss</vt:lpstr>
      <vt:lpstr>How to build an emergency fund?</vt:lpstr>
      <vt:lpstr>Where to save for your emergency funds</vt:lpstr>
      <vt:lpstr>Resource: Review Exercise</vt:lpstr>
      <vt:lpstr>Equitization of Emergency Funds</vt:lpstr>
      <vt:lpstr>How to open a Roth IRA?</vt:lpstr>
      <vt:lpstr>Other resources for beginning Investors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Investing and Behavioral Economics</dc:title>
  <dc:creator>R1</dc:creator>
  <cp:lastModifiedBy>pjmoon</cp:lastModifiedBy>
  <cp:revision>14</cp:revision>
  <dcterms:created xsi:type="dcterms:W3CDTF">2015-04-29T00:49:20Z</dcterms:created>
  <dcterms:modified xsi:type="dcterms:W3CDTF">2015-04-30T12:29:29Z</dcterms:modified>
</cp:coreProperties>
</file>