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367" r:id="rId3"/>
    <p:sldId id="326" r:id="rId4"/>
    <p:sldId id="327" r:id="rId5"/>
    <p:sldId id="368" r:id="rId6"/>
    <p:sldId id="328" r:id="rId7"/>
    <p:sldId id="331" r:id="rId8"/>
    <p:sldId id="369" r:id="rId9"/>
    <p:sldId id="357" r:id="rId10"/>
    <p:sldId id="332" r:id="rId11"/>
    <p:sldId id="370" r:id="rId12"/>
    <p:sldId id="333" r:id="rId13"/>
    <p:sldId id="371" r:id="rId14"/>
    <p:sldId id="329" r:id="rId15"/>
    <p:sldId id="330" r:id="rId16"/>
    <p:sldId id="334" r:id="rId17"/>
    <p:sldId id="335" r:id="rId18"/>
    <p:sldId id="336" r:id="rId19"/>
    <p:sldId id="337" r:id="rId20"/>
    <p:sldId id="338" r:id="rId21"/>
    <p:sldId id="339" r:id="rId22"/>
    <p:sldId id="304" r:id="rId23"/>
  </p:sldIdLst>
  <p:sldSz cx="9144000" cy="6858000" type="screen4x3"/>
  <p:notesSz cx="7077075" cy="9363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94660"/>
  </p:normalViewPr>
  <p:slideViewPr>
    <p:cSldViewPr>
      <p:cViewPr>
        <p:scale>
          <a:sx n="114" d="100"/>
          <a:sy n="114" d="100"/>
        </p:scale>
        <p:origin x="-116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E5B3678F-821A-41CC-B5AE-5CD9AF6160E2}" type="datetimeFigureOut">
              <a:rPr lang="en-US" smtClean="0"/>
              <a:t>4/30/2015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E240A364-A9AF-4FC9-9549-72F6657C3E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6372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9CAE3496-FB9C-4B20-AA31-4A5C8355988A}" type="datetimeFigureOut">
              <a:rPr lang="en-US" smtClean="0"/>
              <a:pPr/>
              <a:t>4/30/2015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A68D92EF-16F0-42F5-BA22-1AF092BB716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066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D92EF-16F0-42F5-BA22-1AF092BB716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355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3000">
                <a:schemeClr val="accent1"/>
              </a:gs>
              <a:gs pos="63000">
                <a:schemeClr val="accent1">
                  <a:lumMod val="40000"/>
                  <a:lumOff val="60000"/>
                  <a:alpha val="0"/>
                </a:schemeClr>
              </a:gs>
              <a:gs pos="71000">
                <a:schemeClr val="accent1">
                  <a:lumMod val="40000"/>
                  <a:lumOff val="60000"/>
                  <a:alpha val="0"/>
                </a:schemeClr>
              </a:gs>
              <a:gs pos="97000">
                <a:schemeClr val="accent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181" name="Rectangle 29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511925"/>
            <a:ext cx="2133600" cy="2349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B0132B5-455C-40BE-B5EF-BD0370FA0AD9}" type="datetimeFigureOut">
              <a:rPr lang="en-US"/>
              <a:pPr/>
              <a:t>4/30/2015</a:t>
            </a:fld>
            <a:endParaRPr lang="en-US" dirty="0"/>
          </a:p>
        </p:txBody>
      </p:sp>
      <p:sp>
        <p:nvSpPr>
          <p:cNvPr id="49182" name="Rectangle 30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511925"/>
            <a:ext cx="2895600" cy="2349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9183" name="Rectangle 31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53200" y="6511925"/>
            <a:ext cx="2133600" cy="2349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8B8B540-3A82-495C-B7CE-61E8DB2039BB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19" name="Picture 20" descr="6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gray">
          <a:xfrm>
            <a:off x="0" y="2819400"/>
            <a:ext cx="9144000" cy="3071400"/>
          </a:xfrm>
          <a:prstGeom prst="rect">
            <a:avLst/>
          </a:prstGeom>
          <a:noFill/>
        </p:spPr>
      </p:pic>
      <p:pic>
        <p:nvPicPr>
          <p:cNvPr id="49173" name="Picture 21" descr="8"/>
          <p:cNvPicPr>
            <a:picLocks noChangeAspect="1" noChangeArrowheads="1"/>
          </p:cNvPicPr>
          <p:nvPr userDrawn="1"/>
        </p:nvPicPr>
        <p:blipFill>
          <a:blip r:embed="rId3" cstate="print"/>
          <a:srcRect l="50157"/>
          <a:stretch>
            <a:fillRect/>
          </a:stretch>
        </p:blipFill>
        <p:spPr bwMode="gray">
          <a:xfrm>
            <a:off x="0" y="2708275"/>
            <a:ext cx="250825" cy="361950"/>
          </a:xfrm>
          <a:prstGeom prst="rect">
            <a:avLst/>
          </a:prstGeom>
          <a:noFill/>
        </p:spPr>
      </p:pic>
      <p:pic>
        <p:nvPicPr>
          <p:cNvPr id="49174" name="Picture 22" descr="7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gray">
          <a:xfrm>
            <a:off x="9372600" y="2209800"/>
            <a:ext cx="1295400" cy="608012"/>
          </a:xfrm>
          <a:prstGeom prst="rect">
            <a:avLst/>
          </a:prstGeom>
          <a:noFill/>
        </p:spPr>
      </p:pic>
      <p:pic>
        <p:nvPicPr>
          <p:cNvPr id="49175" name="Picture 23" descr="8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gray">
          <a:xfrm>
            <a:off x="1835150" y="2857500"/>
            <a:ext cx="396875" cy="285750"/>
          </a:xfrm>
          <a:prstGeom prst="rect">
            <a:avLst/>
          </a:prstGeom>
          <a:noFill/>
        </p:spPr>
      </p:pic>
      <p:pic>
        <p:nvPicPr>
          <p:cNvPr id="49176" name="Picture 24" descr="7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gray">
          <a:xfrm>
            <a:off x="-990600" y="2057400"/>
            <a:ext cx="835025" cy="392112"/>
          </a:xfrm>
          <a:prstGeom prst="rect">
            <a:avLst/>
          </a:prstGeom>
          <a:noFill/>
        </p:spPr>
      </p:pic>
      <p:pic>
        <p:nvPicPr>
          <p:cNvPr id="49177" name="Picture 25" descr="8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gray">
          <a:xfrm>
            <a:off x="8604250" y="2997200"/>
            <a:ext cx="503238" cy="361950"/>
          </a:xfrm>
          <a:prstGeom prst="rect">
            <a:avLst/>
          </a:prstGeom>
          <a:noFill/>
        </p:spPr>
      </p:pic>
      <p:pic>
        <p:nvPicPr>
          <p:cNvPr id="49178" name="Picture 26" descr="8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gray">
          <a:xfrm>
            <a:off x="6300788" y="579438"/>
            <a:ext cx="358775" cy="258762"/>
          </a:xfrm>
          <a:prstGeom prst="rect">
            <a:avLst/>
          </a:prstGeom>
          <a:noFill/>
        </p:spPr>
      </p:pic>
      <p:pic>
        <p:nvPicPr>
          <p:cNvPr id="21" name="Picture 20" descr="ill2.png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9144000" y="5029200"/>
            <a:ext cx="990600" cy="587756"/>
          </a:xfrm>
          <a:prstGeom prst="rect">
            <a:avLst/>
          </a:prstGeom>
        </p:spPr>
      </p:pic>
      <p:sp>
        <p:nvSpPr>
          <p:cNvPr id="49179" name="Rectangle 27"/>
          <p:cNvSpPr>
            <a:spLocks noGrp="1" noChangeArrowheads="1"/>
          </p:cNvSpPr>
          <p:nvPr>
            <p:ph type="ctrTitle"/>
          </p:nvPr>
        </p:nvSpPr>
        <p:spPr bwMode="gray">
          <a:xfrm>
            <a:off x="685800" y="762000"/>
            <a:ext cx="7772400" cy="1470025"/>
          </a:xfrm>
          <a:prstGeom prst="rect">
            <a:avLst/>
          </a:prstGeom>
          <a:ln algn="ctr"/>
        </p:spPr>
        <p:txBody>
          <a:bodyPr/>
          <a:lstStyle>
            <a:lvl1pPr eaLnBrk="1" hangingPunct="1">
              <a:defRPr sz="5500" smtClean="0"/>
            </a:lvl1pPr>
          </a:lstStyle>
          <a:p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49180" name="Rectangle 28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1371600" y="2133600"/>
            <a:ext cx="6400800" cy="682625"/>
          </a:xfrm>
          <a:ln algn="ctr"/>
        </p:spPr>
        <p:txBody>
          <a:bodyPr anchor="ctr"/>
          <a:lstStyle>
            <a:lvl1pPr marL="0" indent="0" algn="ctr" eaLnBrk="1" hangingPunct="1">
              <a:buFontTx/>
              <a:buNone/>
              <a:defRPr sz="2200" b="0" smtClean="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 smtClean="0"/>
          </a:p>
        </p:txBody>
      </p:sp>
      <p:pic>
        <p:nvPicPr>
          <p:cNvPr id="18" name="Picture 17" descr="Untitled-3 copy.png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 rot="18885016">
            <a:off x="-314769" y="4363931"/>
            <a:ext cx="1047277" cy="2223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9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0.00185 C 0.05538 -0.04838 0.15452 -0.0625 0.27934 0.0324 C 0.38108 0.08495 0.48073 0.17268 0.64827 0.03773 C 0.75834 -0.0544 0.96285 -0.07871 1.04931 0.04467 " pathEditMode="relative" rAng="0" ptsTypes="ffff">
                                      <p:cBhvr>
                                        <p:cTn id="1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5" y="45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9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9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9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2600"/>
                                  </p:stCondLst>
                                  <p:childTnLst>
                                    <p:animMotion origin="layout" path="M 0.00347 0.00971 C -0.06702 -0.0333 -0.13733 -0.07609 -0.21719 -0.06822 C -0.29705 -0.06036 -0.40382 0.03515 -0.4757 0.05735 C -0.54775 0.07956 -0.58316 0.08187 -0.64931 0.06499 C -0.71545 0.0481 -0.82552 -0.02382 -0.87223 -0.04394 C -0.91893 -0.06406 -0.91736 -0.05319 -0.92917 -0.05574 " pathEditMode="relative" rAng="0" ptsTypes="aaaaaa">
                                      <p:cBhvr>
                                        <p:cTn id="20" dur="26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6" y="-7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400" fill="hold"/>
                                        <p:tgtEl>
                                          <p:spTgt spid="49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400" fill="hold"/>
                                        <p:tgtEl>
                                          <p:spTgt spid="49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400"/>
                                        <p:tgtEl>
                                          <p:spTgt spid="49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3" presetClass="path" presetSubtype="0" accel="50000" decel="50000" fill="hold" nodeType="withEffect">
                                  <p:stCondLst>
                                    <p:cond delay="2300"/>
                                  </p:stCondLst>
                                  <p:childTnLst>
                                    <p:animMotion origin="layout" path="M 3.61111E-6 -2.22222E-6 L 0.20434 -0.00625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491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" y="-3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63" presetClass="path" presetSubtype="0" accel="50000" decel="50000" fill="hold" nodeType="withEffect">
                                  <p:stCondLst>
                                    <p:cond delay="4400"/>
                                  </p:stCondLst>
                                  <p:childTnLst>
                                    <p:animMotion origin="layout" path="M -0.25 3.33333E-6 L 0 3.33333E-6 " pathEditMode="relative" rAng="0" ptsTypes="AA">
                                      <p:cBhvr>
                                        <p:cTn id="29" dur="2000" spd="-100000" fill="hold"/>
                                        <p:tgtEl>
                                          <p:spTgt spid="491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38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900" fill="hold"/>
                                        <p:tgtEl>
                                          <p:spTgt spid="49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fill="hold"/>
                                        <p:tgtEl>
                                          <p:spTgt spid="49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900"/>
                                        <p:tgtEl>
                                          <p:spTgt spid="49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nodeType="withEffect">
                                  <p:stCondLst>
                                    <p:cond delay="31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9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9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9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nodeType="withEffect">
                                  <p:stCondLst>
                                    <p:cond delay="38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9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9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9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52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9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6" presetClass="emph" presetSubtype="0" fill="hold" nodeType="withEffect">
                                  <p:stCondLst>
                                    <p:cond delay="63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80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5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918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918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C4D4AB-A251-4BF4-96CE-9534514A194F}" type="datetimeFigureOut">
              <a:rPr lang="en-US"/>
              <a:pPr/>
              <a:t>4/30/2015</a:t>
            </a:fld>
            <a:endParaRPr lang="en-US" dirty="0"/>
          </a:p>
        </p:txBody>
      </p:sp>
      <p:sp>
        <p:nvSpPr>
          <p:cNvPr id="5" name="Rectangle 3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3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652C00-9525-487A-A6D5-3743F921496C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0"/>
          <p:cNvSpPr>
            <a:spLocks noChangeArrowheads="1"/>
          </p:cNvSpPr>
          <p:nvPr userDrawn="1"/>
        </p:nvSpPr>
        <p:spPr bwMode="ltGray">
          <a:xfrm rot="5400000" flipH="1">
            <a:off x="-2247901" y="2247900"/>
            <a:ext cx="6858002" cy="2362202"/>
          </a:xfrm>
          <a:prstGeom prst="rect">
            <a:avLst/>
          </a:prstGeom>
          <a:gradFill rotWithShape="1">
            <a:gsLst>
              <a:gs pos="0">
                <a:schemeClr val="accent2">
                  <a:alpha val="50000"/>
                </a:schemeClr>
              </a:gs>
              <a:gs pos="100000">
                <a:schemeClr val="accent1">
                  <a:gamma/>
                  <a:tint val="0"/>
                  <a:invGamma/>
                  <a:alpha val="0"/>
                </a:schemeClr>
              </a:gs>
            </a:gsLst>
            <a:path path="rect">
              <a:fillToRect l="100000" t="100000"/>
            </a:path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" name="Rectangle 18"/>
          <p:cNvSpPr>
            <a:spLocks noChangeArrowheads="1"/>
          </p:cNvSpPr>
          <p:nvPr userDrawn="1"/>
        </p:nvSpPr>
        <p:spPr bwMode="gray">
          <a:xfrm rot="5400000">
            <a:off x="4390534" y="2110216"/>
            <a:ext cx="6858731" cy="2636838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8" name="Picture 19" descr="3"/>
          <p:cNvPicPr>
            <a:picLocks noChangeAspect="1" noChangeArrowheads="1"/>
          </p:cNvPicPr>
          <p:nvPr userDrawn="1"/>
        </p:nvPicPr>
        <p:blipFill>
          <a:blip r:embed="rId2" cstate="print"/>
          <a:srcRect l="14894" b="48088"/>
          <a:stretch>
            <a:fillRect/>
          </a:stretch>
        </p:blipFill>
        <p:spPr bwMode="auto">
          <a:xfrm rot="5400000">
            <a:off x="4379025" y="2286000"/>
            <a:ext cx="6858000" cy="2286000"/>
          </a:xfrm>
          <a:prstGeom prst="rect">
            <a:avLst/>
          </a:prstGeom>
          <a:noFill/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49238"/>
            <a:ext cx="2057400" cy="58769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49238"/>
            <a:ext cx="6019800" cy="58769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688AD3-5764-4A33-9A81-4DD778910697}" type="datetimeFigureOut">
              <a:rPr lang="en-US"/>
              <a:pPr/>
              <a:t>4/30/2015</a:t>
            </a:fld>
            <a:endParaRPr lang="en-US" dirty="0"/>
          </a:p>
        </p:txBody>
      </p:sp>
      <p:sp>
        <p:nvSpPr>
          <p:cNvPr id="5" name="Rectangle 3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3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D13333-68B7-48EE-BC73-F980CD2F18F3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9" name="Picture 21" descr="8"/>
          <p:cNvPicPr>
            <a:picLocks noChangeAspect="1" noChangeArrowheads="1"/>
          </p:cNvPicPr>
          <p:nvPr userDrawn="1"/>
        </p:nvPicPr>
        <p:blipFill>
          <a:blip r:embed="rId3" cstate="print"/>
          <a:srcRect l="50157"/>
          <a:stretch>
            <a:fillRect/>
          </a:stretch>
        </p:blipFill>
        <p:spPr bwMode="auto">
          <a:xfrm rot="5400000">
            <a:off x="6837362" y="-55563"/>
            <a:ext cx="250825" cy="361950"/>
          </a:xfrm>
          <a:prstGeom prst="rect">
            <a:avLst/>
          </a:prstGeom>
          <a:noFill/>
        </p:spPr>
      </p:pic>
      <p:pic>
        <p:nvPicPr>
          <p:cNvPr id="10" name="Picture 22" descr="7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6941343" y="526257"/>
            <a:ext cx="835025" cy="392112"/>
          </a:xfrm>
          <a:prstGeom prst="rect">
            <a:avLst/>
          </a:prstGeom>
          <a:noFill/>
        </p:spPr>
      </p:pic>
      <p:pic>
        <p:nvPicPr>
          <p:cNvPr id="11" name="Picture 23" descr="7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8145462" y="5113338"/>
            <a:ext cx="892175" cy="419100"/>
          </a:xfrm>
          <a:prstGeom prst="rect">
            <a:avLst/>
          </a:prstGeom>
          <a:noFill/>
        </p:spPr>
      </p:pic>
      <p:pic>
        <p:nvPicPr>
          <p:cNvPr id="12" name="Picture 24" descr="8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 rot="5400000">
            <a:off x="8845550" y="6069012"/>
            <a:ext cx="347662" cy="249238"/>
          </a:xfrm>
          <a:prstGeom prst="rect">
            <a:avLst/>
          </a:prstGeom>
          <a:noFill/>
        </p:spPr>
      </p:pic>
      <p:pic>
        <p:nvPicPr>
          <p:cNvPr id="13" name="Picture 25" descr="8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 rot="5400000">
            <a:off x="8042275" y="6645275"/>
            <a:ext cx="247650" cy="177800"/>
          </a:xfrm>
          <a:prstGeom prst="rect">
            <a:avLst/>
          </a:prstGeom>
          <a:noFill/>
        </p:spPr>
      </p:pic>
      <p:pic>
        <p:nvPicPr>
          <p:cNvPr id="14" name="Picture 33" descr="8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 rot="5400000">
            <a:off x="8478837" y="1350963"/>
            <a:ext cx="396875" cy="285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47E268-6730-4021-A4D7-D87AE199030C}" type="datetimeFigureOut">
              <a:rPr lang="en-US"/>
              <a:pPr/>
              <a:t>4/30/2015</a:t>
            </a:fld>
            <a:endParaRPr lang="en-US" dirty="0"/>
          </a:p>
        </p:txBody>
      </p:sp>
      <p:sp>
        <p:nvSpPr>
          <p:cNvPr id="5" name="Rectangle 3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3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3392DD-6403-44F6-BB36-EC6E5C489FA0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096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97000">
                <a:schemeClr val="accent1">
                  <a:lumMod val="40000"/>
                  <a:lumOff val="60000"/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19"/>
          <p:cNvSpPr>
            <a:spLocks/>
          </p:cNvSpPr>
          <p:nvPr userDrawn="1"/>
        </p:nvSpPr>
        <p:spPr bwMode="gray">
          <a:xfrm>
            <a:off x="0" y="6085720"/>
            <a:ext cx="9143567" cy="772280"/>
          </a:xfrm>
          <a:custGeom>
            <a:avLst/>
            <a:gdLst>
              <a:gd name="connsiteX0" fmla="*/ 0 w 10000"/>
              <a:gd name="connsiteY0" fmla="*/ 1609 h 10000"/>
              <a:gd name="connsiteX1" fmla="*/ 0 w 10000"/>
              <a:gd name="connsiteY1" fmla="*/ 10000 h 10000"/>
              <a:gd name="connsiteX2" fmla="*/ 10000 w 10000"/>
              <a:gd name="connsiteY2" fmla="*/ 10000 h 10000"/>
              <a:gd name="connsiteX3" fmla="*/ 10000 w 10000"/>
              <a:gd name="connsiteY3" fmla="*/ 1288 h 10000"/>
              <a:gd name="connsiteX4" fmla="*/ 8793 w 10000"/>
              <a:gd name="connsiteY4" fmla="*/ 0 h 10000"/>
              <a:gd name="connsiteX5" fmla="*/ 8137 w 10000"/>
              <a:gd name="connsiteY5" fmla="*/ 641 h 10000"/>
              <a:gd name="connsiteX6" fmla="*/ 7241 w 10000"/>
              <a:gd name="connsiteY6" fmla="*/ 1011 h 10000"/>
              <a:gd name="connsiteX7" fmla="*/ 6405 w 10000"/>
              <a:gd name="connsiteY7" fmla="*/ 2719 h 10000"/>
              <a:gd name="connsiteX8" fmla="*/ 4668 w 10000"/>
              <a:gd name="connsiteY8" fmla="*/ 10000 h 10000"/>
              <a:gd name="connsiteX9" fmla="*/ 3268 w 10000"/>
              <a:gd name="connsiteY9" fmla="*/ 3772 h 10000"/>
              <a:gd name="connsiteX10" fmla="*/ 2838 w 10000"/>
              <a:gd name="connsiteY10" fmla="*/ 3267 h 10000"/>
              <a:gd name="connsiteX11" fmla="*/ 2091 w 10000"/>
              <a:gd name="connsiteY11" fmla="*/ 1566 h 10000"/>
              <a:gd name="connsiteX12" fmla="*/ 980 w 10000"/>
              <a:gd name="connsiteY12" fmla="*/ 505 h 10000"/>
              <a:gd name="connsiteX13" fmla="*/ 108 w 10000"/>
              <a:gd name="connsiteY13" fmla="*/ 1060 h 10000"/>
              <a:gd name="connsiteX14" fmla="*/ 0 w 10000"/>
              <a:gd name="connsiteY14" fmla="*/ 1609 h 10000"/>
              <a:gd name="connsiteX0" fmla="*/ 0 w 10000"/>
              <a:gd name="connsiteY0" fmla="*/ 1609 h 10000"/>
              <a:gd name="connsiteX1" fmla="*/ 0 w 10000"/>
              <a:gd name="connsiteY1" fmla="*/ 10000 h 10000"/>
              <a:gd name="connsiteX2" fmla="*/ 10000 w 10000"/>
              <a:gd name="connsiteY2" fmla="*/ 10000 h 10000"/>
              <a:gd name="connsiteX3" fmla="*/ 10000 w 10000"/>
              <a:gd name="connsiteY3" fmla="*/ 1288 h 10000"/>
              <a:gd name="connsiteX4" fmla="*/ 8793 w 10000"/>
              <a:gd name="connsiteY4" fmla="*/ 0 h 10000"/>
              <a:gd name="connsiteX5" fmla="*/ 8137 w 10000"/>
              <a:gd name="connsiteY5" fmla="*/ 641 h 10000"/>
              <a:gd name="connsiteX6" fmla="*/ 7241 w 10000"/>
              <a:gd name="connsiteY6" fmla="*/ 1011 h 10000"/>
              <a:gd name="connsiteX7" fmla="*/ 6405 w 10000"/>
              <a:gd name="connsiteY7" fmla="*/ 2719 h 10000"/>
              <a:gd name="connsiteX8" fmla="*/ 4668 w 10000"/>
              <a:gd name="connsiteY8" fmla="*/ 10000 h 10000"/>
              <a:gd name="connsiteX9" fmla="*/ 2838 w 10000"/>
              <a:gd name="connsiteY9" fmla="*/ 3267 h 10000"/>
              <a:gd name="connsiteX10" fmla="*/ 2091 w 10000"/>
              <a:gd name="connsiteY10" fmla="*/ 1566 h 10000"/>
              <a:gd name="connsiteX11" fmla="*/ 980 w 10000"/>
              <a:gd name="connsiteY11" fmla="*/ 505 h 10000"/>
              <a:gd name="connsiteX12" fmla="*/ 108 w 10000"/>
              <a:gd name="connsiteY12" fmla="*/ 1060 h 10000"/>
              <a:gd name="connsiteX13" fmla="*/ 0 w 10000"/>
              <a:gd name="connsiteY13" fmla="*/ 1609 h 10000"/>
              <a:gd name="connsiteX0" fmla="*/ 0 w 10000"/>
              <a:gd name="connsiteY0" fmla="*/ 1609 h 10000"/>
              <a:gd name="connsiteX1" fmla="*/ 0 w 10000"/>
              <a:gd name="connsiteY1" fmla="*/ 10000 h 10000"/>
              <a:gd name="connsiteX2" fmla="*/ 10000 w 10000"/>
              <a:gd name="connsiteY2" fmla="*/ 10000 h 10000"/>
              <a:gd name="connsiteX3" fmla="*/ 10000 w 10000"/>
              <a:gd name="connsiteY3" fmla="*/ 1288 h 10000"/>
              <a:gd name="connsiteX4" fmla="*/ 8793 w 10000"/>
              <a:gd name="connsiteY4" fmla="*/ 0 h 10000"/>
              <a:gd name="connsiteX5" fmla="*/ 8137 w 10000"/>
              <a:gd name="connsiteY5" fmla="*/ 641 h 10000"/>
              <a:gd name="connsiteX6" fmla="*/ 7241 w 10000"/>
              <a:gd name="connsiteY6" fmla="*/ 1011 h 10000"/>
              <a:gd name="connsiteX7" fmla="*/ 6405 w 10000"/>
              <a:gd name="connsiteY7" fmla="*/ 2719 h 10000"/>
              <a:gd name="connsiteX8" fmla="*/ 4668 w 10000"/>
              <a:gd name="connsiteY8" fmla="*/ 10000 h 10000"/>
              <a:gd name="connsiteX9" fmla="*/ 2091 w 10000"/>
              <a:gd name="connsiteY9" fmla="*/ 1566 h 10000"/>
              <a:gd name="connsiteX10" fmla="*/ 980 w 10000"/>
              <a:gd name="connsiteY10" fmla="*/ 505 h 10000"/>
              <a:gd name="connsiteX11" fmla="*/ 108 w 10000"/>
              <a:gd name="connsiteY11" fmla="*/ 1060 h 10000"/>
              <a:gd name="connsiteX12" fmla="*/ 0 w 10000"/>
              <a:gd name="connsiteY12" fmla="*/ 1609 h 10000"/>
              <a:gd name="connsiteX0" fmla="*/ 0 w 10000"/>
              <a:gd name="connsiteY0" fmla="*/ 1609 h 10000"/>
              <a:gd name="connsiteX1" fmla="*/ 0 w 10000"/>
              <a:gd name="connsiteY1" fmla="*/ 10000 h 10000"/>
              <a:gd name="connsiteX2" fmla="*/ 10000 w 10000"/>
              <a:gd name="connsiteY2" fmla="*/ 10000 h 10000"/>
              <a:gd name="connsiteX3" fmla="*/ 10000 w 10000"/>
              <a:gd name="connsiteY3" fmla="*/ 1288 h 10000"/>
              <a:gd name="connsiteX4" fmla="*/ 8793 w 10000"/>
              <a:gd name="connsiteY4" fmla="*/ 0 h 10000"/>
              <a:gd name="connsiteX5" fmla="*/ 8137 w 10000"/>
              <a:gd name="connsiteY5" fmla="*/ 641 h 10000"/>
              <a:gd name="connsiteX6" fmla="*/ 7241 w 10000"/>
              <a:gd name="connsiteY6" fmla="*/ 1011 h 10000"/>
              <a:gd name="connsiteX7" fmla="*/ 6405 w 10000"/>
              <a:gd name="connsiteY7" fmla="*/ 2719 h 10000"/>
              <a:gd name="connsiteX8" fmla="*/ 4668 w 10000"/>
              <a:gd name="connsiteY8" fmla="*/ 10000 h 10000"/>
              <a:gd name="connsiteX9" fmla="*/ 1917 w 10000"/>
              <a:gd name="connsiteY9" fmla="*/ 2000 h 10000"/>
              <a:gd name="connsiteX10" fmla="*/ 980 w 10000"/>
              <a:gd name="connsiteY10" fmla="*/ 505 h 10000"/>
              <a:gd name="connsiteX11" fmla="*/ 108 w 10000"/>
              <a:gd name="connsiteY11" fmla="*/ 1060 h 10000"/>
              <a:gd name="connsiteX12" fmla="*/ 0 w 10000"/>
              <a:gd name="connsiteY12" fmla="*/ 1609 h 10000"/>
              <a:gd name="connsiteX0" fmla="*/ 0 w 10000"/>
              <a:gd name="connsiteY0" fmla="*/ 1609 h 10000"/>
              <a:gd name="connsiteX1" fmla="*/ 0 w 10000"/>
              <a:gd name="connsiteY1" fmla="*/ 10000 h 10000"/>
              <a:gd name="connsiteX2" fmla="*/ 10000 w 10000"/>
              <a:gd name="connsiteY2" fmla="*/ 10000 h 10000"/>
              <a:gd name="connsiteX3" fmla="*/ 10000 w 10000"/>
              <a:gd name="connsiteY3" fmla="*/ 1288 h 10000"/>
              <a:gd name="connsiteX4" fmla="*/ 8793 w 10000"/>
              <a:gd name="connsiteY4" fmla="*/ 0 h 10000"/>
              <a:gd name="connsiteX5" fmla="*/ 8137 w 10000"/>
              <a:gd name="connsiteY5" fmla="*/ 641 h 10000"/>
              <a:gd name="connsiteX6" fmla="*/ 7241 w 10000"/>
              <a:gd name="connsiteY6" fmla="*/ 1011 h 10000"/>
              <a:gd name="connsiteX7" fmla="*/ 6405 w 10000"/>
              <a:gd name="connsiteY7" fmla="*/ 2719 h 10000"/>
              <a:gd name="connsiteX8" fmla="*/ 4668 w 10000"/>
              <a:gd name="connsiteY8" fmla="*/ 10000 h 10000"/>
              <a:gd name="connsiteX9" fmla="*/ 980 w 10000"/>
              <a:gd name="connsiteY9" fmla="*/ 505 h 10000"/>
              <a:gd name="connsiteX10" fmla="*/ 108 w 10000"/>
              <a:gd name="connsiteY10" fmla="*/ 1060 h 10000"/>
              <a:gd name="connsiteX11" fmla="*/ 0 w 10000"/>
              <a:gd name="connsiteY11" fmla="*/ 1609 h 10000"/>
              <a:gd name="connsiteX0" fmla="*/ 0 w 10000"/>
              <a:gd name="connsiteY0" fmla="*/ 1609 h 10000"/>
              <a:gd name="connsiteX1" fmla="*/ 0 w 10000"/>
              <a:gd name="connsiteY1" fmla="*/ 10000 h 10000"/>
              <a:gd name="connsiteX2" fmla="*/ 10000 w 10000"/>
              <a:gd name="connsiteY2" fmla="*/ 10000 h 10000"/>
              <a:gd name="connsiteX3" fmla="*/ 10000 w 10000"/>
              <a:gd name="connsiteY3" fmla="*/ 1288 h 10000"/>
              <a:gd name="connsiteX4" fmla="*/ 8793 w 10000"/>
              <a:gd name="connsiteY4" fmla="*/ 0 h 10000"/>
              <a:gd name="connsiteX5" fmla="*/ 8137 w 10000"/>
              <a:gd name="connsiteY5" fmla="*/ 641 h 10000"/>
              <a:gd name="connsiteX6" fmla="*/ 7241 w 10000"/>
              <a:gd name="connsiteY6" fmla="*/ 1011 h 10000"/>
              <a:gd name="connsiteX7" fmla="*/ 6405 w 10000"/>
              <a:gd name="connsiteY7" fmla="*/ 2719 h 10000"/>
              <a:gd name="connsiteX8" fmla="*/ 4668 w 10000"/>
              <a:gd name="connsiteY8" fmla="*/ 10000 h 10000"/>
              <a:gd name="connsiteX9" fmla="*/ 980 w 10000"/>
              <a:gd name="connsiteY9" fmla="*/ 505 h 10000"/>
              <a:gd name="connsiteX10" fmla="*/ 0 w 10000"/>
              <a:gd name="connsiteY10" fmla="*/ 1609 h 10000"/>
              <a:gd name="connsiteX0" fmla="*/ 0 w 10000"/>
              <a:gd name="connsiteY0" fmla="*/ 3000 h 10000"/>
              <a:gd name="connsiteX1" fmla="*/ 0 w 10000"/>
              <a:gd name="connsiteY1" fmla="*/ 10000 h 10000"/>
              <a:gd name="connsiteX2" fmla="*/ 10000 w 10000"/>
              <a:gd name="connsiteY2" fmla="*/ 10000 h 10000"/>
              <a:gd name="connsiteX3" fmla="*/ 10000 w 10000"/>
              <a:gd name="connsiteY3" fmla="*/ 1288 h 10000"/>
              <a:gd name="connsiteX4" fmla="*/ 8793 w 10000"/>
              <a:gd name="connsiteY4" fmla="*/ 0 h 10000"/>
              <a:gd name="connsiteX5" fmla="*/ 8137 w 10000"/>
              <a:gd name="connsiteY5" fmla="*/ 641 h 10000"/>
              <a:gd name="connsiteX6" fmla="*/ 7241 w 10000"/>
              <a:gd name="connsiteY6" fmla="*/ 1011 h 10000"/>
              <a:gd name="connsiteX7" fmla="*/ 6405 w 10000"/>
              <a:gd name="connsiteY7" fmla="*/ 2719 h 10000"/>
              <a:gd name="connsiteX8" fmla="*/ 4668 w 10000"/>
              <a:gd name="connsiteY8" fmla="*/ 10000 h 10000"/>
              <a:gd name="connsiteX9" fmla="*/ 980 w 10000"/>
              <a:gd name="connsiteY9" fmla="*/ 505 h 10000"/>
              <a:gd name="connsiteX10" fmla="*/ 0 w 10000"/>
              <a:gd name="connsiteY10" fmla="*/ 3000 h 10000"/>
              <a:gd name="connsiteX0" fmla="*/ 0 w 10000"/>
              <a:gd name="connsiteY0" fmla="*/ 3000 h 10000"/>
              <a:gd name="connsiteX1" fmla="*/ 0 w 10000"/>
              <a:gd name="connsiteY1" fmla="*/ 10000 h 10000"/>
              <a:gd name="connsiteX2" fmla="*/ 10000 w 10000"/>
              <a:gd name="connsiteY2" fmla="*/ 10000 h 10000"/>
              <a:gd name="connsiteX3" fmla="*/ 10000 w 10000"/>
              <a:gd name="connsiteY3" fmla="*/ 1288 h 10000"/>
              <a:gd name="connsiteX4" fmla="*/ 8793 w 10000"/>
              <a:gd name="connsiteY4" fmla="*/ 0 h 10000"/>
              <a:gd name="connsiteX5" fmla="*/ 8137 w 10000"/>
              <a:gd name="connsiteY5" fmla="*/ 641 h 10000"/>
              <a:gd name="connsiteX6" fmla="*/ 7241 w 10000"/>
              <a:gd name="connsiteY6" fmla="*/ 1011 h 10000"/>
              <a:gd name="connsiteX7" fmla="*/ 6405 w 10000"/>
              <a:gd name="connsiteY7" fmla="*/ 2719 h 10000"/>
              <a:gd name="connsiteX8" fmla="*/ 4668 w 10000"/>
              <a:gd name="connsiteY8" fmla="*/ 10000 h 10000"/>
              <a:gd name="connsiteX9" fmla="*/ 980 w 10000"/>
              <a:gd name="connsiteY9" fmla="*/ 505 h 10000"/>
              <a:gd name="connsiteX10" fmla="*/ 0 w 10000"/>
              <a:gd name="connsiteY10" fmla="*/ 3000 h 10000"/>
              <a:gd name="connsiteX0" fmla="*/ 0 w 10000"/>
              <a:gd name="connsiteY0" fmla="*/ 3000 h 10000"/>
              <a:gd name="connsiteX1" fmla="*/ 0 w 10000"/>
              <a:gd name="connsiteY1" fmla="*/ 10000 h 10000"/>
              <a:gd name="connsiteX2" fmla="*/ 10000 w 10000"/>
              <a:gd name="connsiteY2" fmla="*/ 10000 h 10000"/>
              <a:gd name="connsiteX3" fmla="*/ 10000 w 10000"/>
              <a:gd name="connsiteY3" fmla="*/ 1288 h 10000"/>
              <a:gd name="connsiteX4" fmla="*/ 8793 w 10000"/>
              <a:gd name="connsiteY4" fmla="*/ 0 h 10000"/>
              <a:gd name="connsiteX5" fmla="*/ 8137 w 10000"/>
              <a:gd name="connsiteY5" fmla="*/ 641 h 10000"/>
              <a:gd name="connsiteX6" fmla="*/ 7241 w 10000"/>
              <a:gd name="connsiteY6" fmla="*/ 1011 h 10000"/>
              <a:gd name="connsiteX7" fmla="*/ 6405 w 10000"/>
              <a:gd name="connsiteY7" fmla="*/ 2719 h 10000"/>
              <a:gd name="connsiteX8" fmla="*/ 4668 w 10000"/>
              <a:gd name="connsiteY8" fmla="*/ 10000 h 10000"/>
              <a:gd name="connsiteX9" fmla="*/ 1084 w 10000"/>
              <a:gd name="connsiteY9" fmla="*/ 1000 h 10000"/>
              <a:gd name="connsiteX10" fmla="*/ 0 w 10000"/>
              <a:gd name="connsiteY10" fmla="*/ 3000 h 10000"/>
              <a:gd name="connsiteX0" fmla="*/ 0 w 10000"/>
              <a:gd name="connsiteY0" fmla="*/ 3000 h 10234"/>
              <a:gd name="connsiteX1" fmla="*/ 0 w 10000"/>
              <a:gd name="connsiteY1" fmla="*/ 10000 h 10234"/>
              <a:gd name="connsiteX2" fmla="*/ 10000 w 10000"/>
              <a:gd name="connsiteY2" fmla="*/ 10000 h 10234"/>
              <a:gd name="connsiteX3" fmla="*/ 10000 w 10000"/>
              <a:gd name="connsiteY3" fmla="*/ 1288 h 10234"/>
              <a:gd name="connsiteX4" fmla="*/ 8793 w 10000"/>
              <a:gd name="connsiteY4" fmla="*/ 0 h 10234"/>
              <a:gd name="connsiteX5" fmla="*/ 8137 w 10000"/>
              <a:gd name="connsiteY5" fmla="*/ 641 h 10234"/>
              <a:gd name="connsiteX6" fmla="*/ 7241 w 10000"/>
              <a:gd name="connsiteY6" fmla="*/ 1011 h 10234"/>
              <a:gd name="connsiteX7" fmla="*/ 6405 w 10000"/>
              <a:gd name="connsiteY7" fmla="*/ 2719 h 10234"/>
              <a:gd name="connsiteX8" fmla="*/ 4668 w 10000"/>
              <a:gd name="connsiteY8" fmla="*/ 10000 h 10234"/>
              <a:gd name="connsiteX9" fmla="*/ 1084 w 10000"/>
              <a:gd name="connsiteY9" fmla="*/ 1000 h 10234"/>
              <a:gd name="connsiteX10" fmla="*/ 0 w 10000"/>
              <a:gd name="connsiteY10" fmla="*/ 3000 h 10234"/>
              <a:gd name="connsiteX0" fmla="*/ 0 w 10000"/>
              <a:gd name="connsiteY0" fmla="*/ 3000 h 10234"/>
              <a:gd name="connsiteX1" fmla="*/ 0 w 10000"/>
              <a:gd name="connsiteY1" fmla="*/ 10000 h 10234"/>
              <a:gd name="connsiteX2" fmla="*/ 10000 w 10000"/>
              <a:gd name="connsiteY2" fmla="*/ 10000 h 10234"/>
              <a:gd name="connsiteX3" fmla="*/ 10000 w 10000"/>
              <a:gd name="connsiteY3" fmla="*/ 1288 h 10234"/>
              <a:gd name="connsiteX4" fmla="*/ 8793 w 10000"/>
              <a:gd name="connsiteY4" fmla="*/ 0 h 10234"/>
              <a:gd name="connsiteX5" fmla="*/ 8137 w 10000"/>
              <a:gd name="connsiteY5" fmla="*/ 641 h 10234"/>
              <a:gd name="connsiteX6" fmla="*/ 7241 w 10000"/>
              <a:gd name="connsiteY6" fmla="*/ 1011 h 10234"/>
              <a:gd name="connsiteX7" fmla="*/ 6405 w 10000"/>
              <a:gd name="connsiteY7" fmla="*/ 2719 h 10234"/>
              <a:gd name="connsiteX8" fmla="*/ 4668 w 10000"/>
              <a:gd name="connsiteY8" fmla="*/ 10000 h 10234"/>
              <a:gd name="connsiteX9" fmla="*/ 1084 w 10000"/>
              <a:gd name="connsiteY9" fmla="*/ 1000 h 10234"/>
              <a:gd name="connsiteX10" fmla="*/ 0 w 10000"/>
              <a:gd name="connsiteY10" fmla="*/ 3000 h 10234"/>
              <a:gd name="connsiteX0" fmla="*/ 0 w 10000"/>
              <a:gd name="connsiteY0" fmla="*/ 3000 h 10234"/>
              <a:gd name="connsiteX1" fmla="*/ 0 w 10000"/>
              <a:gd name="connsiteY1" fmla="*/ 10000 h 10234"/>
              <a:gd name="connsiteX2" fmla="*/ 10000 w 10000"/>
              <a:gd name="connsiteY2" fmla="*/ 10000 h 10234"/>
              <a:gd name="connsiteX3" fmla="*/ 10000 w 10000"/>
              <a:gd name="connsiteY3" fmla="*/ 1288 h 10234"/>
              <a:gd name="connsiteX4" fmla="*/ 8793 w 10000"/>
              <a:gd name="connsiteY4" fmla="*/ 0 h 10234"/>
              <a:gd name="connsiteX5" fmla="*/ 8137 w 10000"/>
              <a:gd name="connsiteY5" fmla="*/ 641 h 10234"/>
              <a:gd name="connsiteX6" fmla="*/ 7241 w 10000"/>
              <a:gd name="connsiteY6" fmla="*/ 1011 h 10234"/>
              <a:gd name="connsiteX7" fmla="*/ 6405 w 10000"/>
              <a:gd name="connsiteY7" fmla="*/ 2719 h 10234"/>
              <a:gd name="connsiteX8" fmla="*/ 3251 w 10000"/>
              <a:gd name="connsiteY8" fmla="*/ 10000 h 10234"/>
              <a:gd name="connsiteX9" fmla="*/ 1084 w 10000"/>
              <a:gd name="connsiteY9" fmla="*/ 1000 h 10234"/>
              <a:gd name="connsiteX10" fmla="*/ 0 w 10000"/>
              <a:gd name="connsiteY10" fmla="*/ 3000 h 10234"/>
              <a:gd name="connsiteX0" fmla="*/ 0 w 10000"/>
              <a:gd name="connsiteY0" fmla="*/ 3000 h 10000"/>
              <a:gd name="connsiteX1" fmla="*/ 0 w 10000"/>
              <a:gd name="connsiteY1" fmla="*/ 10000 h 10000"/>
              <a:gd name="connsiteX2" fmla="*/ 10000 w 10000"/>
              <a:gd name="connsiteY2" fmla="*/ 10000 h 10000"/>
              <a:gd name="connsiteX3" fmla="*/ 10000 w 10000"/>
              <a:gd name="connsiteY3" fmla="*/ 1288 h 10000"/>
              <a:gd name="connsiteX4" fmla="*/ 8793 w 10000"/>
              <a:gd name="connsiteY4" fmla="*/ 0 h 10000"/>
              <a:gd name="connsiteX5" fmla="*/ 8137 w 10000"/>
              <a:gd name="connsiteY5" fmla="*/ 641 h 10000"/>
              <a:gd name="connsiteX6" fmla="*/ 7241 w 10000"/>
              <a:gd name="connsiteY6" fmla="*/ 1011 h 10000"/>
              <a:gd name="connsiteX7" fmla="*/ 6405 w 10000"/>
              <a:gd name="connsiteY7" fmla="*/ 2719 h 10000"/>
              <a:gd name="connsiteX8" fmla="*/ 3251 w 10000"/>
              <a:gd name="connsiteY8" fmla="*/ 10000 h 10000"/>
              <a:gd name="connsiteX9" fmla="*/ 1084 w 10000"/>
              <a:gd name="connsiteY9" fmla="*/ 1000 h 10000"/>
              <a:gd name="connsiteX10" fmla="*/ 0 w 10000"/>
              <a:gd name="connsiteY10" fmla="*/ 3000 h 10000"/>
              <a:gd name="connsiteX0" fmla="*/ 0 w 10000"/>
              <a:gd name="connsiteY0" fmla="*/ 3000 h 10000"/>
              <a:gd name="connsiteX1" fmla="*/ 0 w 10000"/>
              <a:gd name="connsiteY1" fmla="*/ 10000 h 10000"/>
              <a:gd name="connsiteX2" fmla="*/ 10000 w 10000"/>
              <a:gd name="connsiteY2" fmla="*/ 10000 h 10000"/>
              <a:gd name="connsiteX3" fmla="*/ 10000 w 10000"/>
              <a:gd name="connsiteY3" fmla="*/ 1288 h 10000"/>
              <a:gd name="connsiteX4" fmla="*/ 8793 w 10000"/>
              <a:gd name="connsiteY4" fmla="*/ 0 h 10000"/>
              <a:gd name="connsiteX5" fmla="*/ 8137 w 10000"/>
              <a:gd name="connsiteY5" fmla="*/ 641 h 10000"/>
              <a:gd name="connsiteX6" fmla="*/ 7241 w 10000"/>
              <a:gd name="connsiteY6" fmla="*/ 1011 h 10000"/>
              <a:gd name="connsiteX7" fmla="*/ 6085 w 10000"/>
              <a:gd name="connsiteY7" fmla="*/ 10000 h 10000"/>
              <a:gd name="connsiteX8" fmla="*/ 3251 w 10000"/>
              <a:gd name="connsiteY8" fmla="*/ 10000 h 10000"/>
              <a:gd name="connsiteX9" fmla="*/ 1084 w 10000"/>
              <a:gd name="connsiteY9" fmla="*/ 1000 h 10000"/>
              <a:gd name="connsiteX10" fmla="*/ 0 w 10000"/>
              <a:gd name="connsiteY10" fmla="*/ 3000 h 10000"/>
              <a:gd name="connsiteX0" fmla="*/ 0 w 10000"/>
              <a:gd name="connsiteY0" fmla="*/ 3000 h 10000"/>
              <a:gd name="connsiteX1" fmla="*/ 0 w 10000"/>
              <a:gd name="connsiteY1" fmla="*/ 10000 h 10000"/>
              <a:gd name="connsiteX2" fmla="*/ 10000 w 10000"/>
              <a:gd name="connsiteY2" fmla="*/ 10000 h 10000"/>
              <a:gd name="connsiteX3" fmla="*/ 10000 w 10000"/>
              <a:gd name="connsiteY3" fmla="*/ 1288 h 10000"/>
              <a:gd name="connsiteX4" fmla="*/ 8793 w 10000"/>
              <a:gd name="connsiteY4" fmla="*/ 0 h 10000"/>
              <a:gd name="connsiteX5" fmla="*/ 8137 w 10000"/>
              <a:gd name="connsiteY5" fmla="*/ 641 h 10000"/>
              <a:gd name="connsiteX6" fmla="*/ 6085 w 10000"/>
              <a:gd name="connsiteY6" fmla="*/ 10000 h 10000"/>
              <a:gd name="connsiteX7" fmla="*/ 3251 w 10000"/>
              <a:gd name="connsiteY7" fmla="*/ 10000 h 10000"/>
              <a:gd name="connsiteX8" fmla="*/ 1084 w 10000"/>
              <a:gd name="connsiteY8" fmla="*/ 1000 h 10000"/>
              <a:gd name="connsiteX9" fmla="*/ 0 w 10000"/>
              <a:gd name="connsiteY9" fmla="*/ 3000 h 10000"/>
              <a:gd name="connsiteX0" fmla="*/ 0 w 10000"/>
              <a:gd name="connsiteY0" fmla="*/ 2441 h 9441"/>
              <a:gd name="connsiteX1" fmla="*/ 0 w 10000"/>
              <a:gd name="connsiteY1" fmla="*/ 9441 h 9441"/>
              <a:gd name="connsiteX2" fmla="*/ 10000 w 10000"/>
              <a:gd name="connsiteY2" fmla="*/ 9441 h 9441"/>
              <a:gd name="connsiteX3" fmla="*/ 10000 w 10000"/>
              <a:gd name="connsiteY3" fmla="*/ 729 h 9441"/>
              <a:gd name="connsiteX4" fmla="*/ 8137 w 10000"/>
              <a:gd name="connsiteY4" fmla="*/ 82 h 9441"/>
              <a:gd name="connsiteX5" fmla="*/ 6085 w 10000"/>
              <a:gd name="connsiteY5" fmla="*/ 9441 h 9441"/>
              <a:gd name="connsiteX6" fmla="*/ 3251 w 10000"/>
              <a:gd name="connsiteY6" fmla="*/ 9441 h 9441"/>
              <a:gd name="connsiteX7" fmla="*/ 1084 w 10000"/>
              <a:gd name="connsiteY7" fmla="*/ 441 h 9441"/>
              <a:gd name="connsiteX8" fmla="*/ 0 w 10000"/>
              <a:gd name="connsiteY8" fmla="*/ 2441 h 9441"/>
              <a:gd name="connsiteX0" fmla="*/ 0 w 10003"/>
              <a:gd name="connsiteY0" fmla="*/ 2586 h 10000"/>
              <a:gd name="connsiteX1" fmla="*/ 0 w 10003"/>
              <a:gd name="connsiteY1" fmla="*/ 10000 h 10000"/>
              <a:gd name="connsiteX2" fmla="*/ 10000 w 10003"/>
              <a:gd name="connsiteY2" fmla="*/ 10000 h 10000"/>
              <a:gd name="connsiteX3" fmla="*/ 10003 w 10003"/>
              <a:gd name="connsiteY3" fmla="*/ 3645 h 10000"/>
              <a:gd name="connsiteX4" fmla="*/ 8137 w 10003"/>
              <a:gd name="connsiteY4" fmla="*/ 87 h 10000"/>
              <a:gd name="connsiteX5" fmla="*/ 6085 w 10003"/>
              <a:gd name="connsiteY5" fmla="*/ 10000 h 10000"/>
              <a:gd name="connsiteX6" fmla="*/ 3251 w 10003"/>
              <a:gd name="connsiteY6" fmla="*/ 10000 h 10000"/>
              <a:gd name="connsiteX7" fmla="*/ 1084 w 10003"/>
              <a:gd name="connsiteY7" fmla="*/ 467 h 10000"/>
              <a:gd name="connsiteX8" fmla="*/ 0 w 10003"/>
              <a:gd name="connsiteY8" fmla="*/ 2586 h 10000"/>
              <a:gd name="connsiteX0" fmla="*/ 0 w 10003"/>
              <a:gd name="connsiteY0" fmla="*/ 3321 h 10735"/>
              <a:gd name="connsiteX1" fmla="*/ 0 w 10003"/>
              <a:gd name="connsiteY1" fmla="*/ 10735 h 10735"/>
              <a:gd name="connsiteX2" fmla="*/ 10000 w 10003"/>
              <a:gd name="connsiteY2" fmla="*/ 10735 h 10735"/>
              <a:gd name="connsiteX3" fmla="*/ 10003 w 10003"/>
              <a:gd name="connsiteY3" fmla="*/ 4380 h 10735"/>
              <a:gd name="connsiteX4" fmla="*/ 8137 w 10003"/>
              <a:gd name="connsiteY4" fmla="*/ 822 h 10735"/>
              <a:gd name="connsiteX5" fmla="*/ 6085 w 10003"/>
              <a:gd name="connsiteY5" fmla="*/ 10735 h 10735"/>
              <a:gd name="connsiteX6" fmla="*/ 3251 w 10003"/>
              <a:gd name="connsiteY6" fmla="*/ 10735 h 10735"/>
              <a:gd name="connsiteX7" fmla="*/ 1084 w 10003"/>
              <a:gd name="connsiteY7" fmla="*/ 1202 h 10735"/>
              <a:gd name="connsiteX8" fmla="*/ 0 w 10003"/>
              <a:gd name="connsiteY8" fmla="*/ 3321 h 10735"/>
              <a:gd name="connsiteX0" fmla="*/ 0 w 10003"/>
              <a:gd name="connsiteY0" fmla="*/ 3321 h 10735"/>
              <a:gd name="connsiteX1" fmla="*/ 0 w 10003"/>
              <a:gd name="connsiteY1" fmla="*/ 10735 h 10735"/>
              <a:gd name="connsiteX2" fmla="*/ 10000 w 10003"/>
              <a:gd name="connsiteY2" fmla="*/ 10735 h 10735"/>
              <a:gd name="connsiteX3" fmla="*/ 10003 w 10003"/>
              <a:gd name="connsiteY3" fmla="*/ 4380 h 10735"/>
              <a:gd name="connsiteX4" fmla="*/ 8137 w 10003"/>
              <a:gd name="connsiteY4" fmla="*/ 822 h 10735"/>
              <a:gd name="connsiteX5" fmla="*/ 6085 w 10003"/>
              <a:gd name="connsiteY5" fmla="*/ 10735 h 10735"/>
              <a:gd name="connsiteX6" fmla="*/ 3251 w 10003"/>
              <a:gd name="connsiteY6" fmla="*/ 10735 h 10735"/>
              <a:gd name="connsiteX7" fmla="*/ 1084 w 10003"/>
              <a:gd name="connsiteY7" fmla="*/ 1202 h 10735"/>
              <a:gd name="connsiteX8" fmla="*/ 0 w 10003"/>
              <a:gd name="connsiteY8" fmla="*/ 3321 h 10735"/>
              <a:gd name="connsiteX0" fmla="*/ 0 w 10003"/>
              <a:gd name="connsiteY0" fmla="*/ 3321 h 10735"/>
              <a:gd name="connsiteX1" fmla="*/ 0 w 10003"/>
              <a:gd name="connsiteY1" fmla="*/ 10735 h 10735"/>
              <a:gd name="connsiteX2" fmla="*/ 10000 w 10003"/>
              <a:gd name="connsiteY2" fmla="*/ 10735 h 10735"/>
              <a:gd name="connsiteX3" fmla="*/ 10003 w 10003"/>
              <a:gd name="connsiteY3" fmla="*/ 4380 h 10735"/>
              <a:gd name="connsiteX4" fmla="*/ 8137 w 10003"/>
              <a:gd name="connsiteY4" fmla="*/ 822 h 10735"/>
              <a:gd name="connsiteX5" fmla="*/ 6085 w 10003"/>
              <a:gd name="connsiteY5" fmla="*/ 10735 h 10735"/>
              <a:gd name="connsiteX6" fmla="*/ 3251 w 10003"/>
              <a:gd name="connsiteY6" fmla="*/ 10735 h 10735"/>
              <a:gd name="connsiteX7" fmla="*/ 1084 w 10003"/>
              <a:gd name="connsiteY7" fmla="*/ 1202 h 10735"/>
              <a:gd name="connsiteX8" fmla="*/ 0 w 10003"/>
              <a:gd name="connsiteY8" fmla="*/ 3321 h 10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003" h="10735">
                <a:moveTo>
                  <a:pt x="0" y="3321"/>
                </a:moveTo>
                <a:lnTo>
                  <a:pt x="0" y="10735"/>
                </a:lnTo>
                <a:lnTo>
                  <a:pt x="10000" y="10735"/>
                </a:lnTo>
                <a:cubicBezTo>
                  <a:pt x="10001" y="8617"/>
                  <a:pt x="10002" y="6498"/>
                  <a:pt x="10003" y="4380"/>
                </a:cubicBezTo>
                <a:cubicBezTo>
                  <a:pt x="9381" y="3194"/>
                  <a:pt x="8822" y="0"/>
                  <a:pt x="8137" y="822"/>
                </a:cubicBezTo>
                <a:cubicBezTo>
                  <a:pt x="7192" y="2971"/>
                  <a:pt x="6785" y="6399"/>
                  <a:pt x="6085" y="10735"/>
                </a:cubicBezTo>
                <a:lnTo>
                  <a:pt x="3251" y="10735"/>
                </a:lnTo>
                <a:cubicBezTo>
                  <a:pt x="2998" y="9745"/>
                  <a:pt x="2322" y="4545"/>
                  <a:pt x="1084" y="1202"/>
                </a:cubicBezTo>
                <a:cubicBezTo>
                  <a:pt x="714" y="735"/>
                  <a:pt x="327" y="2439"/>
                  <a:pt x="0" y="3321"/>
                </a:cubicBezTo>
                <a:close/>
              </a:path>
            </a:pathLst>
          </a:custGeom>
          <a:gradFill rotWithShape="1">
            <a:gsLst>
              <a:gs pos="0">
                <a:schemeClr val="accent2">
                  <a:alpha val="44000"/>
                </a:schemeClr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pic>
        <p:nvPicPr>
          <p:cNvPr id="9" name="Picture 20" descr="6"/>
          <p:cNvPicPr>
            <a:picLocks noChangeAspect="1" noChangeArrowheads="1"/>
          </p:cNvPicPr>
          <p:nvPr userDrawn="1"/>
        </p:nvPicPr>
        <p:blipFill>
          <a:blip r:embed="rId2" cstate="print"/>
          <a:srcRect b="20609"/>
          <a:stretch>
            <a:fillRect/>
          </a:stretch>
        </p:blipFill>
        <p:spPr bwMode="gray">
          <a:xfrm>
            <a:off x="0" y="4419600"/>
            <a:ext cx="9144000" cy="2438400"/>
          </a:xfrm>
          <a:prstGeom prst="rect">
            <a:avLst/>
          </a:prstGeom>
          <a:noFill/>
        </p:spPr>
      </p:pic>
      <p:pic>
        <p:nvPicPr>
          <p:cNvPr id="10" name="Picture 19" descr="3"/>
          <p:cNvPicPr>
            <a:picLocks noChangeAspect="1" noChangeArrowheads="1"/>
          </p:cNvPicPr>
          <p:nvPr userDrawn="1"/>
        </p:nvPicPr>
        <p:blipFill>
          <a:blip r:embed="rId3" cstate="print"/>
          <a:srcRect l="14894" b="48088"/>
          <a:stretch>
            <a:fillRect/>
          </a:stretch>
        </p:blipFill>
        <p:spPr bwMode="auto">
          <a:xfrm>
            <a:off x="0" y="0"/>
            <a:ext cx="9144000" cy="2286000"/>
          </a:xfrm>
          <a:prstGeom prst="rect">
            <a:avLst/>
          </a:prstGeom>
          <a:noFill/>
        </p:spPr>
      </p:pic>
      <p:pic>
        <p:nvPicPr>
          <p:cNvPr id="11" name="Picture 21" descr="8"/>
          <p:cNvPicPr>
            <a:picLocks noChangeAspect="1" noChangeArrowheads="1"/>
          </p:cNvPicPr>
          <p:nvPr userDrawn="1"/>
        </p:nvPicPr>
        <p:blipFill>
          <a:blip r:embed="rId4" cstate="print"/>
          <a:srcRect l="50157"/>
          <a:stretch>
            <a:fillRect/>
          </a:stretch>
        </p:blipFill>
        <p:spPr bwMode="gray">
          <a:xfrm>
            <a:off x="0" y="2708275"/>
            <a:ext cx="250825" cy="361950"/>
          </a:xfrm>
          <a:prstGeom prst="rect">
            <a:avLst/>
          </a:prstGeom>
          <a:noFill/>
        </p:spPr>
      </p:pic>
      <p:pic>
        <p:nvPicPr>
          <p:cNvPr id="12" name="Picture 22" descr="7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gray">
          <a:xfrm>
            <a:off x="7162800" y="1295400"/>
            <a:ext cx="1295400" cy="608012"/>
          </a:xfrm>
          <a:prstGeom prst="rect">
            <a:avLst/>
          </a:prstGeom>
          <a:noFill/>
        </p:spPr>
      </p:pic>
      <p:pic>
        <p:nvPicPr>
          <p:cNvPr id="13" name="Picture 23" descr="8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gray">
          <a:xfrm>
            <a:off x="2057400" y="3733800"/>
            <a:ext cx="396875" cy="285750"/>
          </a:xfrm>
          <a:prstGeom prst="rect">
            <a:avLst/>
          </a:prstGeom>
          <a:noFill/>
        </p:spPr>
      </p:pic>
      <p:pic>
        <p:nvPicPr>
          <p:cNvPr id="14" name="Picture 24" descr="7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gray">
          <a:xfrm>
            <a:off x="838200" y="1143000"/>
            <a:ext cx="835025" cy="392112"/>
          </a:xfrm>
          <a:prstGeom prst="rect">
            <a:avLst/>
          </a:prstGeom>
          <a:noFill/>
        </p:spPr>
      </p:pic>
      <p:pic>
        <p:nvPicPr>
          <p:cNvPr id="15" name="Picture 25" descr="8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gray">
          <a:xfrm>
            <a:off x="8604250" y="2997200"/>
            <a:ext cx="503238" cy="361950"/>
          </a:xfrm>
          <a:prstGeom prst="rect">
            <a:avLst/>
          </a:prstGeom>
          <a:noFill/>
        </p:spPr>
      </p:pic>
      <p:pic>
        <p:nvPicPr>
          <p:cNvPr id="16" name="Picture 26" descr="8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gray">
          <a:xfrm>
            <a:off x="4876800" y="304800"/>
            <a:ext cx="358775" cy="258762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7772400" cy="1755775"/>
          </a:xfrm>
          <a:prstGeom prst="rect">
            <a:avLst/>
          </a:prstGeom>
        </p:spPr>
        <p:txBody>
          <a:bodyPr anchor="ctr"/>
          <a:lstStyle>
            <a:lvl1pPr algn="ctr">
              <a:defRPr sz="5400" b="1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13100"/>
            <a:ext cx="7772400" cy="520700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0"/>
          <p:cNvSpPr>
            <a:spLocks noGrp="1" noChangeArrowheads="1"/>
          </p:cNvSpPr>
          <p:nvPr>
            <p:ph type="dt" sz="half" idx="10"/>
          </p:nvPr>
        </p:nvSpPr>
        <p:spPr>
          <a:xfrm>
            <a:off x="228600" y="6461125"/>
            <a:ext cx="1676400" cy="260350"/>
          </a:xfrm>
          <a:ln/>
        </p:spPr>
        <p:txBody>
          <a:bodyPr/>
          <a:lstStyle>
            <a:lvl1pPr>
              <a:defRPr/>
            </a:lvl1pPr>
          </a:lstStyle>
          <a:p>
            <a:fld id="{2069D8D6-17D5-4C29-A780-3A6836FDDC7A}" type="datetimeFigureOut">
              <a:rPr lang="en-US"/>
              <a:pPr/>
              <a:t>4/30/2015</a:t>
            </a:fld>
            <a:endParaRPr lang="en-US" dirty="0"/>
          </a:p>
        </p:txBody>
      </p:sp>
      <p:sp>
        <p:nvSpPr>
          <p:cNvPr id="5" name="Rectangle 3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3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B6F431-19D1-4722-8410-D08D35B22DA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E8CCD2-EC19-4870-AB17-A012FC820F87}" type="datetimeFigureOut">
              <a:rPr lang="en-US"/>
              <a:pPr/>
              <a:t>4/30/2015</a:t>
            </a:fld>
            <a:endParaRPr lang="en-US" dirty="0"/>
          </a:p>
        </p:txBody>
      </p:sp>
      <p:sp>
        <p:nvSpPr>
          <p:cNvPr id="6" name="Rectangle 3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3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58620-FA4B-459B-8CFA-D33044E50ED9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449ED2-09DA-4D7C-B08A-E9820F1C9ED3}" type="datetimeFigureOut">
              <a:rPr lang="en-US"/>
              <a:pPr/>
              <a:t>4/30/2015</a:t>
            </a:fld>
            <a:endParaRPr lang="en-US" dirty="0"/>
          </a:p>
        </p:txBody>
      </p:sp>
      <p:sp>
        <p:nvSpPr>
          <p:cNvPr id="8" name="Rectangle 3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Rectangle 3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DDDCD5-95EE-4E80-BD43-6AB49C1C9F0B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0"/>
          <p:cNvSpPr>
            <a:spLocks noChangeArrowheads="1"/>
          </p:cNvSpPr>
          <p:nvPr userDrawn="1"/>
        </p:nvSpPr>
        <p:spPr bwMode="ltGray">
          <a:xfrm>
            <a:off x="0" y="5867400"/>
            <a:ext cx="9144000" cy="990600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48000">
                <a:schemeClr val="accent1">
                  <a:gamma/>
                  <a:tint val="0"/>
                  <a:invGamma/>
                  <a:alpha val="0"/>
                </a:schemeClr>
              </a:gs>
            </a:gsLst>
            <a:lin ang="16200000" scaled="1"/>
            <a:tileRect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" name="Rectangle 18"/>
          <p:cNvSpPr>
            <a:spLocks noChangeArrowheads="1"/>
          </p:cNvSpPr>
          <p:nvPr userDrawn="1"/>
        </p:nvSpPr>
        <p:spPr bwMode="gray">
          <a:xfrm>
            <a:off x="0" y="0"/>
            <a:ext cx="9144000" cy="2636838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7" name="Picture 19" descr="3"/>
          <p:cNvPicPr>
            <a:picLocks noChangeAspect="1" noChangeArrowheads="1"/>
          </p:cNvPicPr>
          <p:nvPr userDrawn="1"/>
        </p:nvPicPr>
        <p:blipFill>
          <a:blip r:embed="rId2" cstate="print"/>
          <a:srcRect l="14894" b="48088"/>
          <a:stretch>
            <a:fillRect/>
          </a:stretch>
        </p:blipFill>
        <p:spPr bwMode="auto">
          <a:xfrm>
            <a:off x="0" y="0"/>
            <a:ext cx="9144000" cy="2286000"/>
          </a:xfrm>
          <a:prstGeom prst="rect">
            <a:avLst/>
          </a:prstGeom>
          <a:noFill/>
        </p:spPr>
      </p:pic>
      <p:pic>
        <p:nvPicPr>
          <p:cNvPr id="9" name="Picture 21" descr="8"/>
          <p:cNvPicPr>
            <a:picLocks noChangeAspect="1" noChangeArrowheads="1"/>
          </p:cNvPicPr>
          <p:nvPr userDrawn="1"/>
        </p:nvPicPr>
        <p:blipFill>
          <a:blip r:embed="rId3" cstate="print"/>
          <a:srcRect l="50157"/>
          <a:stretch>
            <a:fillRect/>
          </a:stretch>
        </p:blipFill>
        <p:spPr bwMode="auto">
          <a:xfrm>
            <a:off x="0" y="0"/>
            <a:ext cx="250825" cy="361950"/>
          </a:xfrm>
          <a:prstGeom prst="rect">
            <a:avLst/>
          </a:prstGeom>
          <a:noFill/>
        </p:spPr>
      </p:pic>
      <p:pic>
        <p:nvPicPr>
          <p:cNvPr id="10" name="Picture 24" descr="8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796338" y="765175"/>
            <a:ext cx="347662" cy="249238"/>
          </a:xfrm>
          <a:prstGeom prst="rect">
            <a:avLst/>
          </a:prstGeom>
          <a:noFill/>
        </p:spPr>
      </p:pic>
      <p:pic>
        <p:nvPicPr>
          <p:cNvPr id="11" name="Picture 25" descr="8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0288" y="508000"/>
            <a:ext cx="247650" cy="177800"/>
          </a:xfrm>
          <a:prstGeom prst="rect">
            <a:avLst/>
          </a:prstGeom>
          <a:noFill/>
        </p:spPr>
      </p:pic>
      <p:pic>
        <p:nvPicPr>
          <p:cNvPr id="14" name="Picture 33" descr="8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1066800"/>
            <a:ext cx="320675" cy="230886"/>
          </a:xfrm>
          <a:prstGeom prst="rect">
            <a:avLst/>
          </a:prstGeom>
          <a:noFill/>
        </p:spPr>
      </p:pic>
      <p:pic>
        <p:nvPicPr>
          <p:cNvPr id="15" name="Picture 24" descr="7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gray">
          <a:xfrm>
            <a:off x="-1281540" y="609600"/>
            <a:ext cx="672755" cy="315913"/>
          </a:xfrm>
          <a:prstGeom prst="rect">
            <a:avLst/>
          </a:prstGeom>
          <a:noFill/>
        </p:spPr>
      </p:pic>
      <p:pic>
        <p:nvPicPr>
          <p:cNvPr id="16" name="Picture 22" descr="7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gray">
          <a:xfrm>
            <a:off x="9379525" y="135986"/>
            <a:ext cx="872839" cy="409678"/>
          </a:xfrm>
          <a:prstGeom prst="rect">
            <a:avLst/>
          </a:prstGeom>
          <a:noFill/>
        </p:spPr>
      </p:pic>
      <p:sp>
        <p:nvSpPr>
          <p:cNvPr id="3" name="Rectangle 30"/>
          <p:cNvSpPr>
            <a:spLocks noGrp="1" noChangeArrowheads="1"/>
          </p:cNvSpPr>
          <p:nvPr>
            <p:ph type="dt" sz="half" idx="10"/>
          </p:nvPr>
        </p:nvSpPr>
        <p:spPr>
          <a:xfrm>
            <a:off x="228600" y="6461125"/>
            <a:ext cx="1676400" cy="260350"/>
          </a:xfrm>
          <a:ln/>
        </p:spPr>
        <p:txBody>
          <a:bodyPr/>
          <a:lstStyle>
            <a:lvl1pPr>
              <a:defRPr/>
            </a:lvl1pPr>
          </a:lstStyle>
          <a:p>
            <a:fld id="{73C5C947-3EC7-43B9-90CD-66BDEBCB05D9}" type="datetimeFigureOut">
              <a:rPr lang="en-US"/>
              <a:pPr/>
              <a:t>4/30/2015</a:t>
            </a:fld>
            <a:endParaRPr lang="en-US" dirty="0"/>
          </a:p>
        </p:txBody>
      </p:sp>
      <p:sp>
        <p:nvSpPr>
          <p:cNvPr id="4" name="Rectangle 31"/>
          <p:cNvSpPr>
            <a:spLocks noGrp="1" noChangeArrowheads="1"/>
          </p:cNvSpPr>
          <p:nvPr>
            <p:ph type="ftr" sz="quarter" idx="11"/>
          </p:nvPr>
        </p:nvSpPr>
        <p:spPr>
          <a:xfrm>
            <a:off x="2003424" y="6461125"/>
            <a:ext cx="2797175" cy="286040"/>
          </a:xfrm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01000" y="6521450"/>
            <a:ext cx="762000" cy="260350"/>
          </a:xfrm>
          <a:ln/>
        </p:spPr>
        <p:txBody>
          <a:bodyPr/>
          <a:lstStyle>
            <a:lvl1pPr>
              <a:defRPr/>
            </a:lvl1pPr>
          </a:lstStyle>
          <a:p>
            <a:fld id="{401BAC90-CF3A-4075-A13A-4C02B7FF96F5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17" name="Picture 20" descr="6"/>
          <p:cNvPicPr>
            <a:picLocks noChangeAspect="1" noChangeArrowheads="1"/>
          </p:cNvPicPr>
          <p:nvPr userDrawn="1"/>
        </p:nvPicPr>
        <p:blipFill>
          <a:blip r:embed="rId6" cstate="print"/>
          <a:srcRect b="11472"/>
          <a:stretch>
            <a:fillRect/>
          </a:stretch>
        </p:blipFill>
        <p:spPr bwMode="gray">
          <a:xfrm>
            <a:off x="5473432" y="6008463"/>
            <a:ext cx="3651053" cy="836177"/>
          </a:xfrm>
          <a:prstGeom prst="rect">
            <a:avLst/>
          </a:prstGeom>
          <a:noFill/>
        </p:spPr>
      </p:pic>
      <p:pic>
        <p:nvPicPr>
          <p:cNvPr id="18" name="Picture 17" descr="ill2.png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5085708" y="6498844"/>
            <a:ext cx="476892" cy="282956"/>
          </a:xfrm>
          <a:prstGeom prst="rect">
            <a:avLst/>
          </a:prstGeom>
        </p:spPr>
      </p:pic>
      <p:sp>
        <p:nvSpPr>
          <p:cNvPr id="20" name="Title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63" presetClass="path" presetSubtype="0" accel="50000" decel="5000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Motion origin="layout" path="M 3.61111E-6 -2.22222E-6 L 0.20434 -0.00625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00" y="-30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53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3" presetClass="path" presetSubtype="0" accel="50000" decel="50000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animMotion origin="layout" path="M -0.17118 -0.00209 L 5.55556E-7 3.33333E-6 " pathEditMode="relative" rAng="0" ptsTypes="AA">
                                      <p:cBhvr>
                                        <p:cTn id="26" dur="1000" spd="-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00" y="10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247D24-31A5-4C11-BA0D-F1D05ED714FB}" type="datetimeFigureOut">
              <a:rPr lang="en-US"/>
              <a:pPr/>
              <a:t>4/30/2015</a:t>
            </a:fld>
            <a:endParaRPr lang="en-US" dirty="0"/>
          </a:p>
        </p:txBody>
      </p:sp>
      <p:sp>
        <p:nvSpPr>
          <p:cNvPr id="3" name="Rectangle 3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3A83B-D176-4747-89B5-1D1C74C455C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8EDBFC-E08B-431D-B74B-82D3D8E21A15}" type="datetimeFigureOut">
              <a:rPr lang="en-US"/>
              <a:pPr/>
              <a:t>4/30/2015</a:t>
            </a:fld>
            <a:endParaRPr lang="en-US" dirty="0"/>
          </a:p>
        </p:txBody>
      </p:sp>
      <p:sp>
        <p:nvSpPr>
          <p:cNvPr id="6" name="Rectangle 3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3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E7F439-AFBC-44DB-B5FB-BECB10CB842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1676400"/>
            <a:ext cx="3886200" cy="566738"/>
          </a:xfrm>
          <a:prstGeom prst="rect">
            <a:avLst/>
          </a:prstGeom>
        </p:spPr>
        <p:txBody>
          <a:bodyPr anchor="b"/>
          <a:lstStyle>
            <a:lvl1pPr algn="ctr">
              <a:defRPr sz="22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447800"/>
            <a:ext cx="4953000" cy="3962400"/>
          </a:xfrm>
          <a:prstGeom prst="cloud">
            <a:avLst/>
          </a:prstGeom>
          <a:solidFill>
            <a:srgbClr val="FFFFFF"/>
          </a:solidFill>
          <a:effectLst>
            <a:glow rad="63500">
              <a:schemeClr val="accent1">
                <a:lumMod val="75000"/>
                <a:alpha val="40000"/>
              </a:schemeClr>
            </a:glo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2362200"/>
            <a:ext cx="3886200" cy="2819400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B8EF37-A3AC-4F29-9111-86330D2079C6}" type="datetimeFigureOut">
              <a:rPr lang="en-US"/>
              <a:pPr/>
              <a:t>4/30/2015</a:t>
            </a:fld>
            <a:endParaRPr lang="en-US" dirty="0"/>
          </a:p>
        </p:txBody>
      </p:sp>
      <p:sp>
        <p:nvSpPr>
          <p:cNvPr id="6" name="Rectangle 3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3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F9033A-8358-4693-9B86-6FAE3BE95D5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8" name="Rectangle 18"/>
          <p:cNvSpPr>
            <a:spLocks noChangeArrowheads="1"/>
          </p:cNvSpPr>
          <p:nvPr/>
        </p:nvSpPr>
        <p:spPr bwMode="gray">
          <a:xfrm>
            <a:off x="0" y="0"/>
            <a:ext cx="9144000" cy="2636838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5139" name="Picture 19" descr="3"/>
          <p:cNvPicPr>
            <a:picLocks noChangeAspect="1" noChangeArrowheads="1"/>
          </p:cNvPicPr>
          <p:nvPr/>
        </p:nvPicPr>
        <p:blipFill>
          <a:blip r:embed="rId13" cstate="print"/>
          <a:srcRect l="14894" b="48088"/>
          <a:stretch>
            <a:fillRect/>
          </a:stretch>
        </p:blipFill>
        <p:spPr bwMode="auto">
          <a:xfrm>
            <a:off x="0" y="0"/>
            <a:ext cx="9144000" cy="2286000"/>
          </a:xfrm>
          <a:prstGeom prst="rect">
            <a:avLst/>
          </a:prstGeom>
          <a:noFill/>
        </p:spPr>
      </p:pic>
      <p:sp>
        <p:nvSpPr>
          <p:cNvPr id="5140" name="Rectangle 20"/>
          <p:cNvSpPr>
            <a:spLocks noChangeArrowheads="1"/>
          </p:cNvSpPr>
          <p:nvPr/>
        </p:nvSpPr>
        <p:spPr bwMode="ltGray">
          <a:xfrm flipH="1">
            <a:off x="0" y="4149725"/>
            <a:ext cx="6084888" cy="2708275"/>
          </a:xfrm>
          <a:prstGeom prst="rect">
            <a:avLst/>
          </a:prstGeom>
          <a:gradFill rotWithShape="1">
            <a:gsLst>
              <a:gs pos="0">
                <a:schemeClr val="accent1">
                  <a:alpha val="40000"/>
                </a:schemeClr>
              </a:gs>
              <a:gs pos="100000">
                <a:schemeClr val="accent1">
                  <a:gamma/>
                  <a:tint val="0"/>
                  <a:invGamma/>
                  <a:alpha val="0"/>
                </a:schemeClr>
              </a:gs>
            </a:gsLst>
            <a:path path="rect">
              <a:fillToRect l="100000" t="100000"/>
            </a:path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5144" name="Picture 24" descr="8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796338" y="765175"/>
            <a:ext cx="347662" cy="249238"/>
          </a:xfrm>
          <a:prstGeom prst="rect">
            <a:avLst/>
          </a:prstGeom>
          <a:noFill/>
        </p:spPr>
      </p:pic>
      <p:pic>
        <p:nvPicPr>
          <p:cNvPr id="5145" name="Picture 25" descr="8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380288" y="508000"/>
            <a:ext cx="247650" cy="177800"/>
          </a:xfrm>
          <a:prstGeom prst="rect">
            <a:avLst/>
          </a:prstGeom>
          <a:noFill/>
        </p:spPr>
      </p:pic>
      <p:sp>
        <p:nvSpPr>
          <p:cNvPr id="5146" name="Freeform 26"/>
          <p:cNvSpPr>
            <a:spLocks/>
          </p:cNvSpPr>
          <p:nvPr/>
        </p:nvSpPr>
        <p:spPr bwMode="ltGray">
          <a:xfrm>
            <a:off x="0" y="6296025"/>
            <a:ext cx="1098550" cy="5619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08"/>
              </a:cxn>
              <a:cxn ang="0">
                <a:pos x="797" y="408"/>
              </a:cxn>
              <a:cxn ang="0">
                <a:pos x="680" y="284"/>
              </a:cxn>
              <a:cxn ang="0">
                <a:pos x="428" y="102"/>
              </a:cxn>
              <a:cxn ang="0">
                <a:pos x="140" y="4"/>
              </a:cxn>
              <a:cxn ang="0">
                <a:pos x="0" y="0"/>
              </a:cxn>
            </a:cxnLst>
            <a:rect l="0" t="0" r="r" b="b"/>
            <a:pathLst>
              <a:path w="797" h="408">
                <a:moveTo>
                  <a:pt x="0" y="0"/>
                </a:moveTo>
                <a:lnTo>
                  <a:pt x="0" y="408"/>
                </a:lnTo>
                <a:lnTo>
                  <a:pt x="797" y="408"/>
                </a:lnTo>
                <a:lnTo>
                  <a:pt x="680" y="284"/>
                </a:lnTo>
                <a:lnTo>
                  <a:pt x="428" y="102"/>
                </a:lnTo>
                <a:lnTo>
                  <a:pt x="140" y="4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accent2">
                  <a:gamma/>
                  <a:tint val="44314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dirty="0"/>
          </a:p>
        </p:txBody>
      </p:sp>
      <p:pic>
        <p:nvPicPr>
          <p:cNvPr id="5147" name="Picture 27"/>
          <p:cNvPicPr>
            <a:picLocks noChangeAspect="1" noChangeArrowheads="1"/>
          </p:cNvPicPr>
          <p:nvPr/>
        </p:nvPicPr>
        <p:blipFill>
          <a:blip r:embed="rId15" cstate="print"/>
          <a:srcRect l="6866" t="4094" r="8727" b="41365"/>
          <a:stretch>
            <a:fillRect/>
          </a:stretch>
        </p:blipFill>
        <p:spPr bwMode="auto">
          <a:xfrm>
            <a:off x="0" y="5426075"/>
            <a:ext cx="4067175" cy="14319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5149" name="Rectangle 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24000"/>
            <a:ext cx="8229600" cy="460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150" name="Rectangle 3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038600" y="6461125"/>
            <a:ext cx="16764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100">
                <a:latin typeface="+mn-lt"/>
              </a:defRPr>
            </a:lvl1pPr>
          </a:lstStyle>
          <a:p>
            <a:fld id="{F9A9F630-C3D9-457F-B31D-52EAEAF9D47A}" type="datetimeFigureOut">
              <a:rPr lang="en-US" smtClean="0"/>
              <a:pPr/>
              <a:t>4/30/2015</a:t>
            </a:fld>
            <a:endParaRPr lang="en-US" dirty="0"/>
          </a:p>
        </p:txBody>
      </p:sp>
      <p:sp>
        <p:nvSpPr>
          <p:cNvPr id="5151" name="Rectangle 3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61125"/>
            <a:ext cx="20574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100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5152" name="Rectangle 3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4800" y="6461125"/>
            <a:ext cx="7620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latin typeface="+mn-lt"/>
              </a:defRPr>
            </a:lvl1pPr>
          </a:lstStyle>
          <a:p>
            <a:fld id="{01968C7C-4CC0-4F0D-A4F2-7032B57F1AE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8" name="Picture 24" descr="7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gray">
          <a:xfrm>
            <a:off x="-1281540" y="609600"/>
            <a:ext cx="672755" cy="315913"/>
          </a:xfrm>
          <a:prstGeom prst="rect">
            <a:avLst/>
          </a:prstGeom>
          <a:noFill/>
        </p:spPr>
      </p:pic>
      <p:pic>
        <p:nvPicPr>
          <p:cNvPr id="19" name="Picture 22" descr="7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gray">
          <a:xfrm>
            <a:off x="9379525" y="135986"/>
            <a:ext cx="872839" cy="409678"/>
          </a:xfrm>
          <a:prstGeom prst="rect">
            <a:avLst/>
          </a:prstGeom>
          <a:noFill/>
        </p:spPr>
      </p:pic>
      <p:sp>
        <p:nvSpPr>
          <p:cNvPr id="20" name="Title Placeholder 19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21" name="Picture 21" descr="8"/>
          <p:cNvPicPr>
            <a:picLocks noChangeAspect="1" noChangeArrowheads="1"/>
          </p:cNvPicPr>
          <p:nvPr/>
        </p:nvPicPr>
        <p:blipFill>
          <a:blip r:embed="rId17" cstate="print"/>
          <a:srcRect l="50157"/>
          <a:stretch>
            <a:fillRect/>
          </a:stretch>
        </p:blipFill>
        <p:spPr bwMode="auto">
          <a:xfrm>
            <a:off x="0" y="0"/>
            <a:ext cx="250825" cy="361950"/>
          </a:xfrm>
          <a:prstGeom prst="rect">
            <a:avLst/>
          </a:prstGeom>
          <a:noFill/>
        </p:spPr>
      </p:pic>
      <p:pic>
        <p:nvPicPr>
          <p:cNvPr id="22" name="Picture 33" descr="8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8600" y="1066800"/>
            <a:ext cx="320675" cy="230886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1" r:id="rId3"/>
    <p:sldLayoutId id="2147483660" r:id="rId4"/>
    <p:sldLayoutId id="2147483659" r:id="rId5"/>
    <p:sldLayoutId id="2147483658" r:id="rId6"/>
    <p:sldLayoutId id="2147483657" r:id="rId7"/>
    <p:sldLayoutId id="2147483656" r:id="rId8"/>
    <p:sldLayoutId id="2147483655" r:id="rId9"/>
    <p:sldLayoutId id="2147483654" r:id="rId10"/>
    <p:sldLayoutId id="2147483653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3" presetClass="path" presetSubtype="0" accel="50000" decel="5000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Motion origin="layout" path="M 3.61111E-6 -2.22222E-6 L 0.20434 -0.00625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00" y="-30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0" fill="hold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3" presetClass="path" presetSubtype="0" accel="50000" decel="50000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animMotion origin="layout" path="M -0.17118 -0.00209 L 5.55556E-7 3.33333E-6 " pathEditMode="relative" rAng="0" ptsTypes="AA">
                                      <p:cBhvr>
                                        <p:cTn id="24" dur="1000" spd="-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00" y="10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50" presetClass="entr" presetSubtype="0" decel="10000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effectLst>
            <a:glow rad="63500">
              <a:schemeClr val="tx2">
                <a:alpha val="40000"/>
              </a:schemeClr>
            </a:glo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8138" y="533401"/>
            <a:ext cx="8534400" cy="1295400"/>
          </a:xfrm>
        </p:spPr>
        <p:txBody>
          <a:bodyPr>
            <a:noAutofit/>
          </a:bodyPr>
          <a:lstStyle/>
          <a:p>
            <a:r>
              <a:rPr lang="en-US" sz="3600" b="0" dirty="0" smtClean="0">
                <a:ln w="18415" cmpd="sng">
                  <a:noFill/>
                  <a:prstDash val="solid"/>
                </a:ln>
                <a:effectLst/>
              </a:rPr>
              <a:t/>
            </a:r>
            <a:br>
              <a:rPr lang="en-US" sz="3600" b="0" dirty="0" smtClean="0">
                <a:ln w="18415" cmpd="sng">
                  <a:noFill/>
                  <a:prstDash val="solid"/>
                </a:ln>
                <a:effectLst/>
              </a:rPr>
            </a:br>
            <a:r>
              <a:rPr lang="en-US" sz="3600" b="0" dirty="0">
                <a:ln w="18415" cmpd="sng">
                  <a:noFill/>
                  <a:prstDash val="solid"/>
                </a:ln>
                <a:effectLst/>
              </a:rPr>
              <a:t/>
            </a:r>
            <a:br>
              <a:rPr lang="en-US" sz="3600" b="0" dirty="0">
                <a:ln w="18415" cmpd="sng">
                  <a:noFill/>
                  <a:prstDash val="solid"/>
                </a:ln>
                <a:effectLst/>
              </a:rPr>
            </a:br>
            <a:r>
              <a:rPr lang="en-US" sz="4400" dirty="0" smtClean="0"/>
              <a:t>Health Insurance Basics</a:t>
            </a:r>
            <a:r>
              <a:rPr lang="en-US" sz="6600" dirty="0" smtClean="0"/>
              <a:t/>
            </a:r>
            <a:br>
              <a:rPr lang="en-US" sz="6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>
                <a:ln w="18415" cmpd="sng">
                  <a:noFill/>
                  <a:prstDash val="solid"/>
                </a:ln>
                <a:effectLst/>
              </a:rPr>
              <a:t>Joan Koonce, Ph.D., AFC</a:t>
            </a:r>
            <a:r>
              <a:rPr lang="en-US" sz="2800" b="0" baseline="30000" dirty="0" smtClean="0">
                <a:ln w="18415" cmpd="sng">
                  <a:noFill/>
                  <a:prstDash val="solid"/>
                </a:ln>
                <a:effectLst/>
              </a:rPr>
              <a:t>®</a:t>
            </a:r>
            <a:r>
              <a:rPr lang="en-US" sz="2800" b="0" dirty="0" smtClean="0">
                <a:ln w="18415" cmpd="sng">
                  <a:noFill/>
                  <a:prstDash val="solid"/>
                </a:ln>
                <a:effectLst/>
              </a:rPr>
              <a:t>, CPFFE </a:t>
            </a:r>
            <a:br>
              <a:rPr lang="en-US" sz="2800" b="0" dirty="0" smtClean="0">
                <a:ln w="18415" cmpd="sng">
                  <a:noFill/>
                  <a:prstDash val="solid"/>
                </a:ln>
                <a:effectLst/>
              </a:rPr>
            </a:br>
            <a:r>
              <a:rPr lang="en-US" sz="2800" b="0" dirty="0" smtClean="0">
                <a:ln w="18415" cmpd="sng">
                  <a:noFill/>
                  <a:prstDash val="solid"/>
                </a:ln>
                <a:effectLst/>
              </a:rPr>
              <a:t>Professor and Financial Planning Specialist</a:t>
            </a:r>
            <a:r>
              <a:rPr lang="en-US" sz="2800" dirty="0" smtClean="0">
                <a:cs typeface="Adobe Devanagari" pitchFamily="18" charset="0"/>
              </a:rPr>
              <a:t> </a:t>
            </a:r>
            <a:endParaRPr lang="en-US" sz="2800" dirty="0">
              <a:cs typeface="Adobe Devanagari" pitchFamily="18" charset="0"/>
            </a:endParaRPr>
          </a:p>
        </p:txBody>
      </p:sp>
      <p:pic>
        <p:nvPicPr>
          <p:cNvPr id="2" name="Picture 1" descr="UGAextension_cmyk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755900" cy="977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7063" y="990600"/>
            <a:ext cx="7848600" cy="3200400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Health Insurance Terms</a:t>
            </a:r>
            <a:r>
              <a:rPr lang="en-US" dirty="0"/>
              <a:t> (cont.)</a:t>
            </a:r>
          </a:p>
          <a:p>
            <a:r>
              <a:rPr lang="en-US" b="1" dirty="0" smtClean="0"/>
              <a:t>Claim</a:t>
            </a:r>
            <a:r>
              <a:rPr lang="en-US" dirty="0" smtClean="0"/>
              <a:t> is a </a:t>
            </a:r>
            <a:r>
              <a:rPr lang="en-US" dirty="0"/>
              <a:t>request for payment that a consumer or healthcare provider submits to the health insurance company for items or services </a:t>
            </a:r>
            <a:r>
              <a:rPr lang="en-US" dirty="0" smtClean="0"/>
              <a:t>rendered.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/>
          <a:lstStyle/>
          <a:p>
            <a:r>
              <a:rPr lang="en-US" dirty="0" smtClean="0"/>
              <a:t>Health Insurance Basics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30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602163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Health Insurance Terms</a:t>
            </a:r>
            <a:r>
              <a:rPr lang="en-US" dirty="0"/>
              <a:t> (cont.</a:t>
            </a:r>
            <a:r>
              <a:rPr lang="en-US" dirty="0" smtClean="0"/>
              <a:t>)</a:t>
            </a:r>
            <a:endParaRPr lang="en-US" b="1" dirty="0" smtClean="0"/>
          </a:p>
          <a:p>
            <a:r>
              <a:rPr lang="en-US" sz="2800" b="1" dirty="0" smtClean="0"/>
              <a:t>Allowed amount</a:t>
            </a:r>
            <a:r>
              <a:rPr lang="en-US" sz="2800" dirty="0" smtClean="0"/>
              <a:t> is </a:t>
            </a:r>
            <a:r>
              <a:rPr lang="en-US" sz="2800" dirty="0"/>
              <a:t>maximum amount allowed to be paid for covered health services by a health insurance company. </a:t>
            </a:r>
            <a:endParaRPr lang="en-US" sz="2800" dirty="0" smtClean="0"/>
          </a:p>
          <a:p>
            <a:r>
              <a:rPr lang="en-US" sz="2800" dirty="0" smtClean="0"/>
              <a:t>May </a:t>
            </a:r>
            <a:r>
              <a:rPr lang="en-US" sz="2800" dirty="0"/>
              <a:t>also be called “eligible expense,” “payment allowance,” or “negotiated rate.</a:t>
            </a:r>
            <a:r>
              <a:rPr lang="en-US" sz="2800" dirty="0" smtClean="0"/>
              <a:t>”</a:t>
            </a:r>
          </a:p>
          <a:p>
            <a:r>
              <a:rPr lang="en-US" sz="2800" dirty="0" smtClean="0"/>
              <a:t>If </a:t>
            </a:r>
            <a:r>
              <a:rPr lang="en-US" sz="2800" dirty="0"/>
              <a:t>a provider charges more than allowed amount, the consumer usually doesn’t have to pay the </a:t>
            </a:r>
            <a:r>
              <a:rPr lang="en-US" sz="2800" dirty="0" smtClean="0"/>
              <a:t>difference (if using a participating provider).</a:t>
            </a:r>
            <a:endParaRPr lang="en-US" sz="28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Insurance Basics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748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990600"/>
            <a:ext cx="8077200" cy="3200400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Health Insurance Terms</a:t>
            </a:r>
            <a:r>
              <a:rPr lang="en-US" dirty="0"/>
              <a:t> (cont.</a:t>
            </a:r>
            <a:r>
              <a:rPr lang="en-US" dirty="0" smtClean="0"/>
              <a:t>)</a:t>
            </a:r>
            <a:endParaRPr lang="en-US" b="1" dirty="0" smtClean="0"/>
          </a:p>
          <a:p>
            <a:r>
              <a:rPr lang="en-US" b="1" dirty="0" smtClean="0"/>
              <a:t>Balance </a:t>
            </a:r>
            <a:r>
              <a:rPr lang="en-US" b="1" dirty="0"/>
              <a:t>billing</a:t>
            </a:r>
            <a:r>
              <a:rPr lang="en-US" dirty="0"/>
              <a:t>: when </a:t>
            </a:r>
            <a:r>
              <a:rPr lang="en-US" dirty="0" smtClean="0"/>
              <a:t>the provider </a:t>
            </a:r>
            <a:r>
              <a:rPr lang="en-US" dirty="0"/>
              <a:t>bills the consumer for the difference between the provider’s charge and the amount allowed by the health plan.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/>
          <a:lstStyle/>
          <a:p>
            <a:r>
              <a:rPr lang="en-US" dirty="0" smtClean="0"/>
              <a:t>Health Insurance Basics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74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602163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Balance Billing Examined</a:t>
            </a:r>
          </a:p>
          <a:p>
            <a:r>
              <a:rPr lang="en-US" sz="2800" dirty="0" smtClean="0"/>
              <a:t>If </a:t>
            </a:r>
            <a:r>
              <a:rPr lang="en-US" sz="2800" dirty="0"/>
              <a:t>the provider charges $100 and the allowed amount is $70, the provider may bill the consumer for the remaining $30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Some </a:t>
            </a:r>
            <a:r>
              <a:rPr lang="en-US" sz="2800" dirty="0"/>
              <a:t>providers may not balance bill consumers for covered services. This is the case with a preferred or participating provider. </a:t>
            </a:r>
            <a:endParaRPr lang="en-US" sz="2800" dirty="0" smtClean="0"/>
          </a:p>
          <a:p>
            <a:r>
              <a:rPr lang="en-US" sz="2800" dirty="0" smtClean="0"/>
              <a:t>It’s important to understand a plan’s </a:t>
            </a:r>
            <a:r>
              <a:rPr lang="en-US" sz="2800" dirty="0"/>
              <a:t>provider network and whether </a:t>
            </a:r>
            <a:r>
              <a:rPr lang="en-US" sz="2800" dirty="0" smtClean="0"/>
              <a:t>it costs more </a:t>
            </a:r>
            <a:r>
              <a:rPr lang="en-US" sz="2800" dirty="0"/>
              <a:t>to see certain providers.</a:t>
            </a:r>
            <a:br>
              <a:rPr lang="en-US" sz="2800" dirty="0"/>
            </a:br>
            <a:r>
              <a:rPr lang="en-US" sz="4000" dirty="0"/>
              <a:t/>
            </a:r>
            <a:br>
              <a:rPr lang="en-US" sz="4000" dirty="0"/>
            </a:br>
            <a:endParaRPr lang="en-US" u="sn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Insurance Basics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9332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>Health Insurance </a:t>
            </a:r>
            <a:r>
              <a:rPr lang="en-US" dirty="0" smtClean="0"/>
              <a:t>Basics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381000" y="1295400"/>
            <a:ext cx="7941140" cy="2057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9600" y="838200"/>
            <a:ext cx="678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latin typeface="+mn-lt"/>
              </a:rPr>
              <a:t>How to Get Insurance</a:t>
            </a:r>
            <a:endParaRPr lang="en-US" sz="2000" b="1" u="sng" dirty="0"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0" y="3209925"/>
            <a:ext cx="18288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Health insurance inside the marketplace</a:t>
            </a:r>
            <a:r>
              <a:rPr lang="en-US" sz="1400" dirty="0"/>
              <a:t> – Consumers can enroll in health coverage through the marketplace beginning on October 1, 2013. </a:t>
            </a:r>
          </a:p>
        </p:txBody>
      </p:sp>
      <p:sp>
        <p:nvSpPr>
          <p:cNvPr id="7" name="Rectangle 6"/>
          <p:cNvSpPr/>
          <p:nvPr/>
        </p:nvSpPr>
        <p:spPr>
          <a:xfrm>
            <a:off x="2819400" y="3209925"/>
            <a:ext cx="1828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Health insurance outside the marketplace</a:t>
            </a:r>
            <a:r>
              <a:rPr lang="en-US" sz="1400" dirty="0"/>
              <a:t> – </a:t>
            </a:r>
            <a:r>
              <a:rPr lang="en-US" sz="1400" dirty="0" smtClean="0"/>
              <a:t>Consumers </a:t>
            </a:r>
            <a:r>
              <a:rPr lang="en-US" sz="1400" dirty="0"/>
              <a:t>can obtain health coverage through a health insurance company that sells insurance outside of the marketplace.</a:t>
            </a:r>
          </a:p>
        </p:txBody>
      </p:sp>
      <p:sp>
        <p:nvSpPr>
          <p:cNvPr id="9" name="Rectangle 8"/>
          <p:cNvSpPr/>
          <p:nvPr/>
        </p:nvSpPr>
        <p:spPr>
          <a:xfrm>
            <a:off x="4686300" y="3209925"/>
            <a:ext cx="1828800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Job-based insurance</a:t>
            </a:r>
            <a:r>
              <a:rPr lang="en-US" sz="1400" dirty="0"/>
              <a:t> – </a:t>
            </a:r>
            <a:r>
              <a:rPr lang="en-US" sz="1400" dirty="0" smtClean="0"/>
              <a:t>Consumers </a:t>
            </a:r>
            <a:r>
              <a:rPr lang="en-US" sz="1400" dirty="0"/>
              <a:t>who are currently employed may be able to purchase health coverage through their employer, called employer-sponsored or job-based.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800" dirty="0" smtClean="0"/>
              <a:t>If </a:t>
            </a:r>
            <a:r>
              <a:rPr lang="en-US" sz="800" dirty="0"/>
              <a:t>consumers lose or quit their job, they may extend the job-based health insurance through a program called Consolidated Omnibus Budget Reconciliation Act (COBRA). </a:t>
            </a:r>
            <a:r>
              <a:rPr lang="en-US" sz="800" u="sng" dirty="0" smtClean="0"/>
              <a:t>Instead </a:t>
            </a:r>
            <a:r>
              <a:rPr lang="en-US" sz="800" u="sng" dirty="0"/>
              <a:t>of choosing COBRA, consumers may also role in coverage through the </a:t>
            </a:r>
            <a:r>
              <a:rPr lang="en-US" sz="800" u="sng" dirty="0" smtClean="0"/>
              <a:t>marketplace instead.</a:t>
            </a:r>
            <a:endParaRPr lang="en-US" sz="800" dirty="0"/>
          </a:p>
        </p:txBody>
      </p:sp>
      <p:sp>
        <p:nvSpPr>
          <p:cNvPr id="10" name="Rectangle 9"/>
          <p:cNvSpPr/>
          <p:nvPr/>
        </p:nvSpPr>
        <p:spPr>
          <a:xfrm>
            <a:off x="6515100" y="3352800"/>
            <a:ext cx="1828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Insurance under a parent’s policy</a:t>
            </a:r>
            <a:r>
              <a:rPr lang="en-US" sz="1400" dirty="0"/>
              <a:t> – </a:t>
            </a:r>
            <a:r>
              <a:rPr lang="en-US" sz="1400" dirty="0" smtClean="0"/>
              <a:t>Younger </a:t>
            </a:r>
            <a:r>
              <a:rPr lang="en-US" sz="1400" dirty="0"/>
              <a:t>adults ( up to 26 years old) are eligible to enroll in health coverage under their parents health insurance plans if those plans cover dependents.</a:t>
            </a:r>
          </a:p>
        </p:txBody>
      </p:sp>
    </p:spTree>
    <p:extLst>
      <p:ext uri="{BB962C8B-B14F-4D97-AF65-F5344CB8AC3E}">
        <p14:creationId xmlns:p14="http://schemas.microsoft.com/office/powerpoint/2010/main" val="126854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>Health Insurance </a:t>
            </a:r>
            <a:r>
              <a:rPr lang="en-US" dirty="0" smtClean="0"/>
              <a:t>Basics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787062"/>
            <a:ext cx="678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latin typeface="+mn-lt"/>
              </a:rPr>
              <a:t>Additional Health </a:t>
            </a:r>
            <a:r>
              <a:rPr lang="en-US" sz="2000" b="1" u="sng" dirty="0">
                <a:latin typeface="+mn-lt"/>
              </a:rPr>
              <a:t>C</a:t>
            </a:r>
            <a:r>
              <a:rPr lang="en-US" sz="2000" b="1" u="sng" dirty="0" smtClean="0">
                <a:latin typeface="+mn-lt"/>
              </a:rPr>
              <a:t>overage Options</a:t>
            </a:r>
            <a:endParaRPr lang="en-US" sz="2000" b="1" u="sng" dirty="0">
              <a:latin typeface="+mn-lt"/>
            </a:endParaRPr>
          </a:p>
        </p:txBody>
      </p:sp>
      <p:pic>
        <p:nvPicPr>
          <p:cNvPr id="11" name="Picture 10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" y="1187975"/>
            <a:ext cx="8001000" cy="183578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09650" y="2895093"/>
            <a:ext cx="1524000" cy="2970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Medicare</a:t>
            </a:r>
            <a:r>
              <a:rPr lang="en-US" sz="1400" dirty="0"/>
              <a:t> – </a:t>
            </a:r>
            <a:r>
              <a:rPr lang="en-US" sz="1200" dirty="0"/>
              <a:t>Medicare is the federal health insurance program for </a:t>
            </a:r>
            <a:r>
              <a:rPr lang="en-US" sz="1200" b="1" dirty="0"/>
              <a:t>people who are 65 or older, certain younger people with disabilities, and people with End-Stage Renal Disease </a:t>
            </a:r>
            <a:r>
              <a:rPr lang="en-US" sz="900" dirty="0"/>
              <a:t>(permanent kidney failure requiring dialysis or a transplant, sometimes called ESRD).</a:t>
            </a:r>
            <a:endParaRPr lang="en-US" sz="1400" dirty="0"/>
          </a:p>
          <a:p>
            <a:r>
              <a:rPr lang="en-US" sz="1400" dirty="0" smtClean="0"/>
              <a:t>. </a:t>
            </a:r>
            <a:endParaRPr lang="en-US" sz="1400" dirty="0"/>
          </a:p>
        </p:txBody>
      </p:sp>
      <p:sp>
        <p:nvSpPr>
          <p:cNvPr id="12" name="Rectangle 11"/>
          <p:cNvSpPr/>
          <p:nvPr/>
        </p:nvSpPr>
        <p:spPr>
          <a:xfrm>
            <a:off x="2571750" y="2885567"/>
            <a:ext cx="140970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Medicaid</a:t>
            </a:r>
            <a:r>
              <a:rPr lang="en-US" sz="1400" dirty="0"/>
              <a:t> – </a:t>
            </a:r>
            <a:r>
              <a:rPr lang="en-US" sz="1200" dirty="0"/>
              <a:t>a joint federal and state administered health insurance program for </a:t>
            </a:r>
            <a:r>
              <a:rPr lang="en-US" sz="1200" b="1" dirty="0"/>
              <a:t>low income families and children, pregnant women, the elderly, people with disabilities</a:t>
            </a:r>
            <a:r>
              <a:rPr lang="en-US" sz="1200" dirty="0"/>
              <a:t>, and in some states, other adults. 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2533650" y="1533017"/>
            <a:ext cx="0" cy="46765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981450" y="1685417"/>
            <a:ext cx="0" cy="46765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4010025" y="2895093"/>
            <a:ext cx="1409700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Children’s health insurance program (CHIP)</a:t>
            </a:r>
            <a:r>
              <a:rPr lang="en-US" sz="1400" dirty="0"/>
              <a:t> - </a:t>
            </a:r>
            <a:r>
              <a:rPr lang="en-US" sz="1100" dirty="0"/>
              <a:t>a program jointly funded by state and federal government that provides </a:t>
            </a:r>
            <a:r>
              <a:rPr lang="en-US" sz="1100" b="1" dirty="0"/>
              <a:t>health coverage to low income children </a:t>
            </a:r>
            <a:r>
              <a:rPr lang="en-US" sz="1100" dirty="0"/>
              <a:t>and, in some states, pregnant women, and families who earn too much to qualify for Medicaid, </a:t>
            </a:r>
            <a:r>
              <a:rPr lang="en-US" sz="1100" dirty="0" smtClean="0"/>
              <a:t>but they </a:t>
            </a:r>
            <a:r>
              <a:rPr lang="en-US" sz="1100" dirty="0"/>
              <a:t>cannot afford private health insurance.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5429250" y="1933068"/>
            <a:ext cx="0" cy="46765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5505450" y="2904527"/>
            <a:ext cx="1409700" cy="3739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TRICARE </a:t>
            </a:r>
            <a:r>
              <a:rPr lang="en-US" sz="1400" b="1" dirty="0" smtClean="0"/>
              <a:t>– </a:t>
            </a:r>
            <a:r>
              <a:rPr lang="en-US" sz="1100" dirty="0" smtClean="0"/>
              <a:t>is </a:t>
            </a:r>
            <a:r>
              <a:rPr lang="en-US" sz="1100" dirty="0"/>
              <a:t>the Department of Defense (DoD) </a:t>
            </a:r>
            <a:r>
              <a:rPr lang="en-US" sz="1100" b="1" dirty="0"/>
              <a:t>healthcare program available to eligible members and their families of the seven uniform services</a:t>
            </a:r>
            <a:r>
              <a:rPr lang="en-US" sz="1100" dirty="0"/>
              <a:t>: the US Army, US Navy, US Air Force, US Marine Corps, US Coast Guard, commissioned Corps of the US Public health service, and the National Oceanic and Atmospheric Administration</a:t>
            </a:r>
            <a:r>
              <a:rPr lang="en-US" sz="1400" dirty="0"/>
              <a:t>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6953250" y="1993848"/>
            <a:ext cx="0" cy="46765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7029450" y="2961677"/>
            <a:ext cx="1409700" cy="3954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Veteran affairs (VA) health benefits</a:t>
            </a:r>
            <a:r>
              <a:rPr lang="en-US" sz="1400" dirty="0"/>
              <a:t> – </a:t>
            </a:r>
            <a:r>
              <a:rPr lang="en-US" sz="1050" dirty="0"/>
              <a:t>the Department of Veterans Affairs  (VA) administers a variety of benefits and services that provide financial and other forms of assistance to </a:t>
            </a:r>
            <a:r>
              <a:rPr lang="en-US" sz="1050" b="1" dirty="0"/>
              <a:t>service members, veterans, their dependents and survivors. </a:t>
            </a:r>
            <a:r>
              <a:rPr lang="en-US" sz="1050" dirty="0"/>
              <a:t>As part of these benefits and services, the VA provides health coverage for eligible veterans who served in the US military.</a:t>
            </a:r>
          </a:p>
        </p:txBody>
      </p:sp>
    </p:spTree>
    <p:extLst>
      <p:ext uri="{BB962C8B-B14F-4D97-AF65-F5344CB8AC3E}">
        <p14:creationId xmlns:p14="http://schemas.microsoft.com/office/powerpoint/2010/main" val="394710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/>
          <p:nvPr/>
        </p:nvPicPr>
        <p:blipFill>
          <a:blip r:embed="rId2"/>
          <a:stretch>
            <a:fillRect/>
          </a:stretch>
        </p:blipFill>
        <p:spPr>
          <a:xfrm>
            <a:off x="457200" y="2438400"/>
            <a:ext cx="8229600" cy="1861422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33400"/>
          </a:xfrm>
        </p:spPr>
        <p:txBody>
          <a:bodyPr>
            <a:noAutofit/>
          </a:bodyPr>
          <a:lstStyle/>
          <a:p>
            <a:r>
              <a:rPr lang="en-US" dirty="0"/>
              <a:t>Health Insurance </a:t>
            </a:r>
            <a:r>
              <a:rPr lang="en-US" dirty="0" smtClean="0"/>
              <a:t>Basics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946791"/>
            <a:ext cx="678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latin typeface="+mn-lt"/>
              </a:rPr>
              <a:t>Different Types of Health Insurance Plans</a:t>
            </a:r>
            <a:endParaRPr lang="en-US" sz="2000" b="1" u="sng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6891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33400"/>
          </a:xfrm>
        </p:spPr>
        <p:txBody>
          <a:bodyPr>
            <a:noAutofit/>
          </a:bodyPr>
          <a:lstStyle/>
          <a:p>
            <a:r>
              <a:rPr lang="en-US" dirty="0"/>
              <a:t>Health Insurance </a:t>
            </a:r>
            <a:r>
              <a:rPr lang="en-US" dirty="0" smtClean="0"/>
              <a:t>Basics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990600"/>
            <a:ext cx="8077200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latin typeface="+mn-lt"/>
              </a:rPr>
              <a:t>Types of Health Insurance Plans </a:t>
            </a:r>
            <a:r>
              <a:rPr lang="en-US" sz="2800" b="1" dirty="0">
                <a:latin typeface="+mn-lt"/>
              </a:rPr>
              <a:t>(cont.</a:t>
            </a:r>
            <a:r>
              <a:rPr lang="en-US" sz="2800" b="1" dirty="0" smtClean="0">
                <a:latin typeface="+mn-lt"/>
              </a:rPr>
              <a:t>)</a:t>
            </a:r>
          </a:p>
          <a:p>
            <a:pPr marL="457200" indent="-457200">
              <a:buFont typeface="Arial"/>
              <a:buChar char="•"/>
            </a:pPr>
            <a:r>
              <a:rPr lang="en-US" sz="2400" b="1" dirty="0" smtClean="0">
                <a:latin typeface="+mn-lt"/>
              </a:rPr>
              <a:t>Preferred Provider Organization </a:t>
            </a:r>
            <a:r>
              <a:rPr lang="en-US" sz="2400" b="1" dirty="0">
                <a:latin typeface="+mn-lt"/>
              </a:rPr>
              <a:t>(PPO)</a:t>
            </a:r>
            <a:r>
              <a:rPr lang="en-US" sz="2400" dirty="0">
                <a:latin typeface="+mn-lt"/>
              </a:rPr>
              <a:t> - a type of health plan that contracts with medical providers, such as hospitals and doctors, to create a network of participating providers. </a:t>
            </a:r>
            <a:endParaRPr lang="en-US" sz="2400" dirty="0" smtClean="0">
              <a:latin typeface="+mn-lt"/>
            </a:endParaRPr>
          </a:p>
          <a:p>
            <a:pPr marL="914400" lvl="1" indent="-457200">
              <a:buFont typeface="Wingdings" charset="2"/>
              <a:buChar char="ü"/>
            </a:pPr>
            <a:r>
              <a:rPr lang="en-US" sz="2000" dirty="0" smtClean="0">
                <a:latin typeface="+mn-lt"/>
              </a:rPr>
              <a:t>Consumers pay less if they use providers that belong to the plans network.</a:t>
            </a:r>
          </a:p>
          <a:p>
            <a:pPr marL="914400" lvl="1" indent="-457200">
              <a:buFont typeface="Wingdings" charset="2"/>
              <a:buChar char="ü"/>
            </a:pPr>
            <a:r>
              <a:rPr lang="en-US" sz="2000" u="sng" dirty="0" smtClean="0">
                <a:latin typeface="+mn-lt"/>
              </a:rPr>
              <a:t>Consumers can visit doctors, hospitals, and providers outside of the network at an additional cost.</a:t>
            </a:r>
            <a:endParaRPr lang="en-US" sz="2000" dirty="0" smtClean="0">
              <a:latin typeface="+mn-lt"/>
            </a:endParaRPr>
          </a:p>
          <a:p>
            <a:pPr marL="914400" lvl="1" indent="-457200">
              <a:buFont typeface="Wingdings" charset="2"/>
              <a:buChar char="ü"/>
            </a:pPr>
            <a:r>
              <a:rPr lang="en-US" sz="2000" dirty="0" smtClean="0">
                <a:latin typeface="+mn-lt"/>
              </a:rPr>
              <a:t>Referrals </a:t>
            </a:r>
            <a:r>
              <a:rPr lang="en-US" sz="2000" dirty="0">
                <a:latin typeface="+mn-lt"/>
              </a:rPr>
              <a:t>are often not needed to see specialists. </a:t>
            </a:r>
            <a:endParaRPr lang="en-US" sz="2000" dirty="0" smtClean="0">
              <a:latin typeface="+mn-lt"/>
            </a:endParaRPr>
          </a:p>
          <a:p>
            <a:pPr marL="914400" lvl="1" indent="-457200">
              <a:buFont typeface="Wingdings" charset="2"/>
              <a:buChar char="ü"/>
            </a:pPr>
            <a:r>
              <a:rPr lang="en-US" sz="2000" dirty="0" smtClean="0">
                <a:latin typeface="+mn-lt"/>
              </a:rPr>
              <a:t>In </a:t>
            </a:r>
            <a:r>
              <a:rPr lang="en-US" sz="2000" dirty="0">
                <a:latin typeface="+mn-lt"/>
              </a:rPr>
              <a:t>exchange for greater access to </a:t>
            </a:r>
            <a:r>
              <a:rPr lang="en-US" sz="2000" dirty="0" smtClean="0">
                <a:latin typeface="+mn-lt"/>
              </a:rPr>
              <a:t>providers, </a:t>
            </a:r>
            <a:r>
              <a:rPr lang="en-US" sz="2000" dirty="0">
                <a:latin typeface="+mn-lt"/>
              </a:rPr>
              <a:t>premiums are generally higher in a PPO than in an HMO.</a:t>
            </a:r>
          </a:p>
        </p:txBody>
      </p:sp>
    </p:spTree>
    <p:extLst>
      <p:ext uri="{BB962C8B-B14F-4D97-AF65-F5344CB8AC3E}">
        <p14:creationId xmlns:p14="http://schemas.microsoft.com/office/powerpoint/2010/main" val="202790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33400"/>
          </a:xfrm>
        </p:spPr>
        <p:txBody>
          <a:bodyPr>
            <a:noAutofit/>
          </a:bodyPr>
          <a:lstStyle/>
          <a:p>
            <a:r>
              <a:rPr lang="en-US" dirty="0"/>
              <a:t>Health Insurance </a:t>
            </a:r>
            <a:r>
              <a:rPr lang="en-US" dirty="0" smtClean="0"/>
              <a:t>Basics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1143000"/>
            <a:ext cx="80772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latin typeface="+mn-lt"/>
              </a:rPr>
              <a:t>Types of Health Insurance Plans </a:t>
            </a:r>
            <a:r>
              <a:rPr lang="en-US" sz="2800" b="1" dirty="0">
                <a:latin typeface="+mn-lt"/>
              </a:rPr>
              <a:t>(cont.</a:t>
            </a:r>
            <a:r>
              <a:rPr lang="en-US" sz="2800" b="1" dirty="0" smtClean="0">
                <a:latin typeface="+mn-lt"/>
              </a:rPr>
              <a:t>)</a:t>
            </a:r>
          </a:p>
          <a:p>
            <a:pPr marL="457200" indent="-457200">
              <a:buFont typeface="Arial"/>
              <a:buChar char="•"/>
            </a:pPr>
            <a:r>
              <a:rPr lang="en-US" sz="2800" b="1" dirty="0">
                <a:latin typeface="+mn-lt"/>
              </a:rPr>
              <a:t>Point of </a:t>
            </a:r>
            <a:r>
              <a:rPr lang="en-US" sz="2800" b="1" dirty="0" smtClean="0">
                <a:latin typeface="+mn-lt"/>
              </a:rPr>
              <a:t>Service </a:t>
            </a:r>
            <a:r>
              <a:rPr lang="en-US" sz="2800" b="1" dirty="0">
                <a:latin typeface="+mn-lt"/>
              </a:rPr>
              <a:t>(POS) P</a:t>
            </a:r>
            <a:r>
              <a:rPr lang="en-US" sz="2800" b="1" dirty="0" smtClean="0">
                <a:latin typeface="+mn-lt"/>
              </a:rPr>
              <a:t>lan</a:t>
            </a:r>
            <a:r>
              <a:rPr lang="en-US" sz="2800" dirty="0" smtClean="0">
                <a:latin typeface="+mn-lt"/>
              </a:rPr>
              <a:t> </a:t>
            </a:r>
            <a:r>
              <a:rPr lang="en-US" sz="2800" dirty="0">
                <a:latin typeface="+mn-lt"/>
              </a:rPr>
              <a:t>– a type of plan in which consumers pay less if they use doctors, hospitals, and other healthcare providers that belong to the plan’s network. </a:t>
            </a:r>
            <a:endParaRPr lang="en-US" sz="2800" dirty="0" smtClean="0">
              <a:latin typeface="+mn-lt"/>
            </a:endParaRPr>
          </a:p>
          <a:p>
            <a:pPr marL="914400" lvl="1" indent="-457200">
              <a:buFont typeface="Wingdings" charset="2"/>
              <a:buChar char="ü"/>
            </a:pPr>
            <a:r>
              <a:rPr lang="en-US" sz="2400" dirty="0" smtClean="0">
                <a:latin typeface="+mn-lt"/>
              </a:rPr>
              <a:t>With </a:t>
            </a:r>
            <a:r>
              <a:rPr lang="en-US" sz="2400" dirty="0">
                <a:latin typeface="+mn-lt"/>
              </a:rPr>
              <a:t>this type of plan, a </a:t>
            </a:r>
            <a:r>
              <a:rPr lang="en-US" sz="2400" u="sng" dirty="0">
                <a:latin typeface="+mn-lt"/>
              </a:rPr>
              <a:t>consumer may go to out-of-network providers at a higher cost</a:t>
            </a:r>
            <a:r>
              <a:rPr lang="en-US" sz="2400" dirty="0">
                <a:latin typeface="+mn-lt"/>
              </a:rPr>
              <a:t>. </a:t>
            </a:r>
            <a:endParaRPr lang="en-US" sz="2400" dirty="0" smtClean="0">
              <a:latin typeface="+mn-lt"/>
            </a:endParaRPr>
          </a:p>
          <a:p>
            <a:pPr marL="914400" lvl="1" indent="-457200">
              <a:buFont typeface="Wingdings" charset="2"/>
              <a:buChar char="ü"/>
            </a:pPr>
            <a:r>
              <a:rPr lang="en-US" sz="2400" u="sng" dirty="0" smtClean="0">
                <a:latin typeface="+mn-lt"/>
              </a:rPr>
              <a:t>POS </a:t>
            </a:r>
            <a:r>
              <a:rPr lang="en-US" sz="2400" u="sng" dirty="0">
                <a:latin typeface="+mn-lt"/>
              </a:rPr>
              <a:t>plans may also require consumers to get a referral </a:t>
            </a:r>
            <a:r>
              <a:rPr lang="en-US" sz="2400" dirty="0">
                <a:latin typeface="+mn-lt"/>
              </a:rPr>
              <a:t>from the primary care doctor in order to see a </a:t>
            </a:r>
            <a:r>
              <a:rPr lang="en-US" sz="2400" dirty="0" smtClean="0">
                <a:latin typeface="+mn-lt"/>
              </a:rPr>
              <a:t>specialist.</a:t>
            </a:r>
            <a:endParaRPr lang="en-US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1030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33400"/>
          </a:xfrm>
        </p:spPr>
        <p:txBody>
          <a:bodyPr>
            <a:noAutofit/>
          </a:bodyPr>
          <a:lstStyle/>
          <a:p>
            <a:r>
              <a:rPr lang="en-US" dirty="0"/>
              <a:t>Health Insurance </a:t>
            </a:r>
            <a:r>
              <a:rPr lang="en-US" dirty="0" smtClean="0"/>
              <a:t>Basics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914400"/>
            <a:ext cx="8077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latin typeface="+mn-lt"/>
              </a:rPr>
              <a:t>Types of Health Insurance Plans </a:t>
            </a:r>
            <a:r>
              <a:rPr lang="en-US" sz="2800" b="1" dirty="0">
                <a:latin typeface="+mn-lt"/>
              </a:rPr>
              <a:t>(cont.</a:t>
            </a:r>
            <a:r>
              <a:rPr lang="en-US" sz="2800" b="1" dirty="0" smtClean="0">
                <a:latin typeface="+mn-lt"/>
              </a:rPr>
              <a:t>)</a:t>
            </a:r>
          </a:p>
          <a:p>
            <a:pPr marL="457200" indent="-457200">
              <a:buFont typeface="Arial"/>
              <a:buChar char="•"/>
            </a:pPr>
            <a:r>
              <a:rPr lang="en-US" sz="2800" b="1" dirty="0">
                <a:latin typeface="+mn-lt"/>
              </a:rPr>
              <a:t>Health </a:t>
            </a:r>
            <a:r>
              <a:rPr lang="en-US" sz="2800" b="1" dirty="0" smtClean="0">
                <a:latin typeface="+mn-lt"/>
              </a:rPr>
              <a:t>Maintenance Organization </a:t>
            </a:r>
            <a:r>
              <a:rPr lang="en-US" sz="2800" b="1" dirty="0">
                <a:latin typeface="+mn-lt"/>
              </a:rPr>
              <a:t>(HMO)</a:t>
            </a:r>
            <a:r>
              <a:rPr lang="en-US" sz="2800" dirty="0">
                <a:latin typeface="+mn-lt"/>
              </a:rPr>
              <a:t> - a type of health insurance plan that usually limits coverage to care from in-network doctors who work for or contract with the HMO. </a:t>
            </a:r>
            <a:endParaRPr lang="en-US" sz="2800" dirty="0" smtClean="0">
              <a:latin typeface="+mn-lt"/>
            </a:endParaRPr>
          </a:p>
          <a:p>
            <a:pPr marL="914400" lvl="1" indent="-457200">
              <a:buFont typeface="Wingdings" charset="2"/>
              <a:buChar char="ü"/>
            </a:pPr>
            <a:r>
              <a:rPr lang="en-US" sz="2400" u="sng" dirty="0" smtClean="0">
                <a:latin typeface="+mn-lt"/>
              </a:rPr>
              <a:t>It </a:t>
            </a:r>
            <a:r>
              <a:rPr lang="en-US" sz="2400" u="sng" dirty="0">
                <a:latin typeface="+mn-lt"/>
              </a:rPr>
              <a:t>generally will not cover out-of-network care except in an emergency</a:t>
            </a:r>
            <a:r>
              <a:rPr lang="en-US" sz="2400" dirty="0">
                <a:latin typeface="+mn-lt"/>
              </a:rPr>
              <a:t>. </a:t>
            </a:r>
            <a:endParaRPr lang="en-US" sz="2400" dirty="0" smtClean="0">
              <a:latin typeface="+mn-lt"/>
            </a:endParaRPr>
          </a:p>
          <a:p>
            <a:pPr marL="914400" lvl="1" indent="-457200">
              <a:buFont typeface="Wingdings" charset="2"/>
              <a:buChar char="ü"/>
            </a:pPr>
            <a:r>
              <a:rPr lang="en-US" sz="2400" dirty="0" smtClean="0">
                <a:latin typeface="+mn-lt"/>
              </a:rPr>
              <a:t>An </a:t>
            </a:r>
            <a:r>
              <a:rPr lang="en-US" sz="2400" dirty="0">
                <a:latin typeface="+mn-lt"/>
              </a:rPr>
              <a:t>HMO may require consumers to live or work in its service area to be eligible for coverage. </a:t>
            </a:r>
            <a:endParaRPr lang="en-US" sz="2400" dirty="0" smtClean="0">
              <a:latin typeface="+mn-lt"/>
            </a:endParaRPr>
          </a:p>
          <a:p>
            <a:pPr marL="914400" lvl="1" indent="-457200">
              <a:buFont typeface="Wingdings" charset="2"/>
              <a:buChar char="ü"/>
            </a:pPr>
            <a:r>
              <a:rPr lang="en-US" sz="2400" dirty="0" smtClean="0">
                <a:latin typeface="+mn-lt"/>
              </a:rPr>
              <a:t>In </a:t>
            </a:r>
            <a:r>
              <a:rPr lang="en-US" sz="2400" dirty="0">
                <a:latin typeface="+mn-lt"/>
              </a:rPr>
              <a:t>exchange for the limited access to providers, premiums are typically lower in an HMO than in other types of plans.</a:t>
            </a:r>
          </a:p>
        </p:txBody>
      </p:sp>
    </p:spTree>
    <p:extLst>
      <p:ext uri="{BB962C8B-B14F-4D97-AF65-F5344CB8AC3E}">
        <p14:creationId xmlns:p14="http://schemas.microsoft.com/office/powerpoint/2010/main" val="75538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02163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What is Health Insurance?</a:t>
            </a:r>
            <a:endParaRPr lang="en-US" u="sng" dirty="0"/>
          </a:p>
          <a:p>
            <a:r>
              <a:rPr lang="en-US" dirty="0"/>
              <a:t>Health </a:t>
            </a:r>
            <a:r>
              <a:rPr lang="en-US" dirty="0" smtClean="0"/>
              <a:t>insurance </a:t>
            </a:r>
            <a:r>
              <a:rPr lang="en-US" dirty="0"/>
              <a:t>is a contract between </a:t>
            </a:r>
            <a:r>
              <a:rPr lang="en-US" dirty="0" smtClean="0"/>
              <a:t>a consumer and an insurance </a:t>
            </a:r>
            <a:r>
              <a:rPr lang="en-US" dirty="0"/>
              <a:t>company</a:t>
            </a:r>
            <a:r>
              <a:rPr lang="en-US" dirty="0" smtClean="0"/>
              <a:t>.</a:t>
            </a:r>
          </a:p>
          <a:p>
            <a:r>
              <a:rPr lang="en-US" dirty="0"/>
              <a:t>Health coverage helps </a:t>
            </a:r>
            <a:r>
              <a:rPr lang="en-US" dirty="0" smtClean="0"/>
              <a:t>people pay </a:t>
            </a:r>
            <a:r>
              <a:rPr lang="en-US" dirty="0"/>
              <a:t>for </a:t>
            </a:r>
            <a:r>
              <a:rPr lang="en-US" dirty="0" smtClean="0"/>
              <a:t>medical costs </a:t>
            </a:r>
            <a:r>
              <a:rPr lang="en-US" dirty="0"/>
              <a:t>and protects </a:t>
            </a:r>
            <a:r>
              <a:rPr lang="en-US" dirty="0" smtClean="0"/>
              <a:t>them </a:t>
            </a:r>
            <a:r>
              <a:rPr lang="en-US" dirty="0"/>
              <a:t>from very high expenses. </a:t>
            </a:r>
            <a:r>
              <a:rPr lang="en-US" dirty="0" smtClean="0"/>
              <a:t> </a:t>
            </a:r>
          </a:p>
          <a:p>
            <a:r>
              <a:rPr lang="en-US" dirty="0" smtClean="0"/>
              <a:t>With a plan, insurance </a:t>
            </a:r>
            <a:r>
              <a:rPr lang="en-US" dirty="0"/>
              <a:t>companies and consumers </a:t>
            </a:r>
            <a:r>
              <a:rPr lang="en-US" u="sng" dirty="0"/>
              <a:t>both</a:t>
            </a:r>
            <a:r>
              <a:rPr lang="en-US" dirty="0"/>
              <a:t> pay for health care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Insurance Basics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9924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>Health Insurance </a:t>
            </a:r>
            <a:r>
              <a:rPr lang="en-US" dirty="0" smtClean="0"/>
              <a:t>Basics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1066800"/>
            <a:ext cx="8077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latin typeface="+mn-lt"/>
              </a:rPr>
              <a:t>Types of Health Insurance Plans </a:t>
            </a:r>
            <a:r>
              <a:rPr lang="en-US" sz="2800" b="1" dirty="0">
                <a:latin typeface="+mn-lt"/>
              </a:rPr>
              <a:t>(cont.</a:t>
            </a:r>
            <a:r>
              <a:rPr lang="en-US" sz="2800" b="1" dirty="0" smtClean="0">
                <a:latin typeface="+mn-lt"/>
              </a:rPr>
              <a:t>)</a:t>
            </a:r>
          </a:p>
          <a:p>
            <a:pPr marL="457200" indent="-457200">
              <a:buFont typeface="Arial"/>
              <a:buChar char="•"/>
            </a:pPr>
            <a:r>
              <a:rPr lang="en-US" sz="3200" b="1" dirty="0">
                <a:latin typeface="+mn-lt"/>
              </a:rPr>
              <a:t>High </a:t>
            </a:r>
            <a:r>
              <a:rPr lang="en-US" sz="3200" b="1" dirty="0" smtClean="0">
                <a:latin typeface="+mn-lt"/>
              </a:rPr>
              <a:t>Deductible Health Plan </a:t>
            </a:r>
            <a:r>
              <a:rPr lang="en-US" sz="3200" b="1" dirty="0">
                <a:latin typeface="+mn-lt"/>
              </a:rPr>
              <a:t>(</a:t>
            </a:r>
            <a:r>
              <a:rPr lang="en-US" sz="3200" b="1" dirty="0" smtClean="0">
                <a:latin typeface="+mn-lt"/>
              </a:rPr>
              <a:t>HDHP)</a:t>
            </a:r>
            <a:r>
              <a:rPr lang="en-US" sz="3200" dirty="0" smtClean="0">
                <a:latin typeface="+mn-lt"/>
              </a:rPr>
              <a:t> </a:t>
            </a:r>
            <a:r>
              <a:rPr lang="en-US" sz="3200" dirty="0">
                <a:latin typeface="+mn-lt"/>
              </a:rPr>
              <a:t>- </a:t>
            </a:r>
            <a:r>
              <a:rPr lang="en-US" sz="3200" u="sng" dirty="0">
                <a:latin typeface="+mn-lt"/>
              </a:rPr>
              <a:t>a plan that features higher deductibles than traditional insurance plans in exchange for lower monthly premiums</a:t>
            </a:r>
            <a:r>
              <a:rPr lang="en-US" sz="3200" dirty="0">
                <a:latin typeface="+mn-lt"/>
              </a:rPr>
              <a:t>. </a:t>
            </a:r>
            <a:endParaRPr lang="en-US" sz="3200" dirty="0" smtClean="0">
              <a:latin typeface="+mn-lt"/>
            </a:endParaRPr>
          </a:p>
          <a:p>
            <a:pPr marL="914400" lvl="1" indent="-457200">
              <a:buFont typeface="Wingdings" charset="2"/>
              <a:buChar char="ü"/>
            </a:pPr>
            <a:r>
              <a:rPr lang="en-US" sz="2800" dirty="0" smtClean="0">
                <a:latin typeface="+mn-lt"/>
              </a:rPr>
              <a:t>HDHPs </a:t>
            </a:r>
            <a:r>
              <a:rPr lang="en-US" sz="2800" dirty="0">
                <a:latin typeface="+mn-lt"/>
              </a:rPr>
              <a:t>can be combined with a health savings account (HSA) or a flexible spending account (FSA).  </a:t>
            </a:r>
          </a:p>
        </p:txBody>
      </p:sp>
    </p:spTree>
    <p:extLst>
      <p:ext uri="{BB962C8B-B14F-4D97-AF65-F5344CB8AC3E}">
        <p14:creationId xmlns:p14="http://schemas.microsoft.com/office/powerpoint/2010/main" val="42627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>Health Insurance </a:t>
            </a:r>
            <a:r>
              <a:rPr lang="en-US" dirty="0" smtClean="0"/>
              <a:t>Basics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1066800"/>
            <a:ext cx="80772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latin typeface="+mn-lt"/>
              </a:rPr>
              <a:t>Types of Health Insurance Plans </a:t>
            </a:r>
            <a:r>
              <a:rPr lang="en-US" sz="2800" b="1" dirty="0">
                <a:latin typeface="+mn-lt"/>
              </a:rPr>
              <a:t>(cont.</a:t>
            </a:r>
            <a:r>
              <a:rPr lang="en-US" sz="2800" b="1" dirty="0" smtClean="0">
                <a:latin typeface="+mn-lt"/>
              </a:rPr>
              <a:t>)</a:t>
            </a:r>
          </a:p>
          <a:p>
            <a:pPr marL="457200" indent="-457200">
              <a:buFont typeface="Arial"/>
              <a:buChar char="•"/>
            </a:pPr>
            <a:r>
              <a:rPr lang="en-US" sz="2800" b="1" dirty="0">
                <a:latin typeface="+mn-lt"/>
              </a:rPr>
              <a:t>Catastrophic H</a:t>
            </a:r>
            <a:r>
              <a:rPr lang="en-US" sz="2800" b="1" dirty="0" smtClean="0">
                <a:latin typeface="+mn-lt"/>
              </a:rPr>
              <a:t>ealth Plan</a:t>
            </a:r>
            <a:r>
              <a:rPr lang="en-US" sz="2800" dirty="0" smtClean="0">
                <a:latin typeface="+mn-lt"/>
              </a:rPr>
              <a:t> </a:t>
            </a:r>
            <a:r>
              <a:rPr lang="en-US" sz="2800" dirty="0">
                <a:latin typeface="+mn-lt"/>
              </a:rPr>
              <a:t>– a type of plan that is designed to </a:t>
            </a:r>
            <a:r>
              <a:rPr lang="en-US" sz="2800" u="sng" dirty="0">
                <a:latin typeface="+mn-lt"/>
              </a:rPr>
              <a:t>provide emergency service</a:t>
            </a:r>
            <a:r>
              <a:rPr lang="en-US" sz="2800" dirty="0">
                <a:latin typeface="+mn-lt"/>
              </a:rPr>
              <a:t> and to protect consumers from unexpected medical costs, but has limits on regular doctor visits. </a:t>
            </a:r>
            <a:endParaRPr lang="en-US" sz="2800" dirty="0" smtClean="0">
              <a:latin typeface="+mn-lt"/>
            </a:endParaRPr>
          </a:p>
          <a:p>
            <a:pPr marL="914400" lvl="1" indent="-457200">
              <a:buFont typeface="Wingdings" charset="2"/>
              <a:buChar char="ü"/>
            </a:pPr>
            <a:r>
              <a:rPr lang="en-US" sz="2400" dirty="0" smtClean="0">
                <a:latin typeface="+mn-lt"/>
              </a:rPr>
              <a:t>The </a:t>
            </a:r>
            <a:r>
              <a:rPr lang="en-US" sz="2400" dirty="0">
                <a:latin typeface="+mn-lt"/>
              </a:rPr>
              <a:t>premium amount that a consumer pays each month for health care is generally lower than other types of </a:t>
            </a:r>
            <a:r>
              <a:rPr lang="en-US" sz="2400" dirty="0" smtClean="0">
                <a:latin typeface="+mn-lt"/>
              </a:rPr>
              <a:t>plans.</a:t>
            </a:r>
          </a:p>
          <a:p>
            <a:pPr marL="914400" lvl="1" indent="-457200">
              <a:buFont typeface="Wingdings" charset="2"/>
              <a:buChar char="ü"/>
            </a:pPr>
            <a:r>
              <a:rPr lang="en-US" sz="2400" dirty="0" smtClean="0">
                <a:latin typeface="+mn-lt"/>
              </a:rPr>
              <a:t>Out</a:t>
            </a:r>
            <a:r>
              <a:rPr lang="en-US" sz="2400" dirty="0">
                <a:latin typeface="+mn-lt"/>
              </a:rPr>
              <a:t>-of-pocket cost for deductibles, copayments, and coinsurance </a:t>
            </a:r>
            <a:r>
              <a:rPr lang="en-US" sz="2400" dirty="0" smtClean="0">
                <a:latin typeface="+mn-lt"/>
              </a:rPr>
              <a:t>are </a:t>
            </a:r>
            <a:r>
              <a:rPr lang="en-US" sz="2400" dirty="0">
                <a:latin typeface="+mn-lt"/>
              </a:rPr>
              <a:t>generally </a:t>
            </a:r>
            <a:r>
              <a:rPr lang="en-US" sz="2400" dirty="0" smtClean="0">
                <a:latin typeface="+mn-lt"/>
              </a:rPr>
              <a:t>higher than other plans.</a:t>
            </a:r>
            <a:endParaRPr lang="en-US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6439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 bwMode="gray">
          <a:xfrm>
            <a:off x="533401" y="838200"/>
            <a:ext cx="8077200" cy="1755775"/>
          </a:xfrm>
        </p:spPr>
        <p:txBody>
          <a:bodyPr>
            <a:normAutofit/>
          </a:bodyPr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667543" y="2362200"/>
            <a:ext cx="7772400" cy="520700"/>
          </a:xfrm>
        </p:spPr>
        <p:txBody>
          <a:bodyPr/>
          <a:lstStyle/>
          <a:p>
            <a:r>
              <a:rPr lang="en-US" sz="3200" dirty="0" smtClean="0"/>
              <a:t>www.gafamilies.org</a:t>
            </a:r>
          </a:p>
        </p:txBody>
      </p:sp>
      <p:pic>
        <p:nvPicPr>
          <p:cNvPr id="2" name="Picture 1" descr="UGAextension_cmyk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152400"/>
            <a:ext cx="2755900" cy="977900"/>
          </a:xfrm>
          <a:prstGeom prst="rect">
            <a:avLst/>
          </a:prstGeom>
          <a:solidFill>
            <a:schemeClr val="bg1"/>
          </a:solidFill>
          <a:ln w="9525" cmpd="sng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371600"/>
            <a:ext cx="8229600" cy="3733800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Health Insurance Terms</a:t>
            </a:r>
          </a:p>
          <a:p>
            <a:r>
              <a:rPr lang="en-US" dirty="0" smtClean="0"/>
              <a:t>The </a:t>
            </a:r>
            <a:r>
              <a:rPr lang="en-US" b="1" dirty="0" smtClean="0"/>
              <a:t>premium</a:t>
            </a:r>
            <a:r>
              <a:rPr lang="en-US" dirty="0" smtClean="0"/>
              <a:t> is the amount </a:t>
            </a:r>
            <a:r>
              <a:rPr lang="en-US" dirty="0"/>
              <a:t>paid for health coverage. Consumers and/or their employers usually pay it monthly, quarterly, or yearly</a:t>
            </a:r>
            <a:r>
              <a:rPr lang="en-US" dirty="0" smtClean="0"/>
              <a:t>.</a:t>
            </a:r>
          </a:p>
          <a:p>
            <a:r>
              <a:rPr lang="en-US" dirty="0" smtClean="0"/>
              <a:t>Premiums </a:t>
            </a:r>
            <a:r>
              <a:rPr lang="en-US" dirty="0"/>
              <a:t>vary depending </a:t>
            </a:r>
            <a:r>
              <a:rPr lang="en-US" dirty="0" smtClean="0"/>
              <a:t>on:</a:t>
            </a:r>
          </a:p>
          <a:p>
            <a:pPr lvl="1">
              <a:buFont typeface="Wingdings" charset="2"/>
              <a:buChar char="ü"/>
            </a:pPr>
            <a:r>
              <a:rPr lang="en-US" dirty="0" smtClean="0"/>
              <a:t>health </a:t>
            </a:r>
            <a:r>
              <a:rPr lang="en-US" dirty="0"/>
              <a:t>care </a:t>
            </a:r>
            <a:r>
              <a:rPr lang="en-US" dirty="0" smtClean="0"/>
              <a:t>coverage and</a:t>
            </a:r>
          </a:p>
          <a:p>
            <a:pPr lvl="1">
              <a:buFont typeface="Wingdings" charset="2"/>
              <a:buChar char="ü"/>
            </a:pPr>
            <a:r>
              <a:rPr lang="en-US" dirty="0" smtClean="0"/>
              <a:t>deductibles, copayments and coinsurance.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Insurance Basics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09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47700" y="1143000"/>
            <a:ext cx="7848600" cy="4343400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Health Insurance Terms</a:t>
            </a:r>
            <a:r>
              <a:rPr lang="en-US" dirty="0" smtClean="0"/>
              <a:t> (cont.)</a:t>
            </a:r>
          </a:p>
          <a:p>
            <a:r>
              <a:rPr lang="en-US" dirty="0" smtClean="0"/>
              <a:t>The </a:t>
            </a:r>
            <a:r>
              <a:rPr lang="en-US" b="1" dirty="0" smtClean="0"/>
              <a:t>deductible</a:t>
            </a:r>
            <a:r>
              <a:rPr lang="en-US" dirty="0" smtClean="0"/>
              <a:t> is the </a:t>
            </a:r>
            <a:r>
              <a:rPr lang="en-US" b="1" dirty="0" smtClean="0"/>
              <a:t>amount </a:t>
            </a:r>
            <a:r>
              <a:rPr lang="en-US" b="1" dirty="0"/>
              <a:t>consumers owe </a:t>
            </a:r>
            <a:r>
              <a:rPr lang="en-US" dirty="0"/>
              <a:t>for health care services </a:t>
            </a:r>
            <a:r>
              <a:rPr lang="en-US" b="1" dirty="0"/>
              <a:t>before the health insurance or plan begins to pay</a:t>
            </a:r>
            <a:r>
              <a:rPr lang="en-US" dirty="0" smtClean="0"/>
              <a:t>.</a:t>
            </a:r>
          </a:p>
          <a:p>
            <a:pPr lvl="1">
              <a:buFont typeface="Wingdings" charset="2"/>
              <a:buChar char="ü"/>
            </a:pPr>
            <a:r>
              <a:rPr lang="en-US" dirty="0" smtClean="0"/>
              <a:t>Generally, a plan will have two deductibles: in-network and out-of-network deductibles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/>
          <a:lstStyle/>
          <a:p>
            <a:r>
              <a:rPr lang="en-US" dirty="0" smtClean="0"/>
              <a:t>Health Insurance Basics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413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295400"/>
            <a:ext cx="8229600" cy="4602163"/>
          </a:xfrm>
        </p:spPr>
        <p:txBody>
          <a:bodyPr/>
          <a:lstStyle/>
          <a:p>
            <a:pPr marL="57150" indent="0">
              <a:buNone/>
            </a:pPr>
            <a:r>
              <a:rPr lang="en-US" u="sng" dirty="0" smtClean="0"/>
              <a:t>Deductible Examined</a:t>
            </a:r>
          </a:p>
          <a:p>
            <a:r>
              <a:rPr lang="en-US" sz="2800" dirty="0" smtClean="0"/>
              <a:t>Consumer has a $1,200 deductible</a:t>
            </a:r>
          </a:p>
          <a:p>
            <a:r>
              <a:rPr lang="en-US" sz="2800" dirty="0" smtClean="0"/>
              <a:t>Consumer </a:t>
            </a:r>
            <a:r>
              <a:rPr lang="en-US" sz="2800" dirty="0"/>
              <a:t>has a medical procedure and is charged $1,200</a:t>
            </a:r>
          </a:p>
          <a:p>
            <a:r>
              <a:rPr lang="en-US" sz="2800" dirty="0" smtClean="0"/>
              <a:t>Insurance company only allows $1,000 for procedure</a:t>
            </a:r>
          </a:p>
          <a:p>
            <a:r>
              <a:rPr lang="en-US" sz="2800" dirty="0" smtClean="0"/>
              <a:t>Insurance </a:t>
            </a:r>
            <a:r>
              <a:rPr lang="en-US" sz="2800" dirty="0"/>
              <a:t>company pays nothing, consumer pays $1,000 and has $200 of deductible amount left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Insurance Basics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904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4800600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Health Insurance Terms</a:t>
            </a:r>
            <a:r>
              <a:rPr lang="en-US" dirty="0"/>
              <a:t> (cont.</a:t>
            </a:r>
            <a:r>
              <a:rPr lang="en-US" dirty="0" smtClean="0"/>
              <a:t>)</a:t>
            </a:r>
            <a:endParaRPr lang="en-US" b="1" dirty="0" smtClean="0"/>
          </a:p>
          <a:p>
            <a:r>
              <a:rPr lang="en-US" sz="2800" dirty="0" smtClean="0"/>
              <a:t>The</a:t>
            </a:r>
            <a:r>
              <a:rPr lang="en-US" sz="2800" b="1" dirty="0" smtClean="0"/>
              <a:t> copayment </a:t>
            </a:r>
            <a:r>
              <a:rPr lang="en-US" sz="2800" b="1" dirty="0"/>
              <a:t>(or copay)</a:t>
            </a:r>
            <a:r>
              <a:rPr lang="en-US" sz="2800" dirty="0"/>
              <a:t> </a:t>
            </a:r>
            <a:r>
              <a:rPr lang="en-US" sz="2800" dirty="0" smtClean="0"/>
              <a:t>is </a:t>
            </a:r>
            <a:r>
              <a:rPr lang="en-US" sz="2800" dirty="0"/>
              <a:t>a fixed amount (e.g</a:t>
            </a:r>
            <a:r>
              <a:rPr lang="en-US" sz="2800" dirty="0" smtClean="0"/>
              <a:t>. </a:t>
            </a:r>
            <a:r>
              <a:rPr lang="en-US" sz="2800" dirty="0"/>
              <a:t>$15) consumers pay for a covered health care service, usually at the time of service. </a:t>
            </a:r>
            <a:endParaRPr lang="en-US" sz="2800" dirty="0" smtClean="0"/>
          </a:p>
          <a:p>
            <a:pPr lvl="1">
              <a:buFont typeface="Wingdings" charset="2"/>
              <a:buChar char="ü"/>
            </a:pPr>
            <a:r>
              <a:rPr lang="en-US" sz="2000" dirty="0" smtClean="0"/>
              <a:t>Copays vary by </a:t>
            </a:r>
            <a:r>
              <a:rPr lang="en-US" sz="2000" dirty="0"/>
              <a:t>the type of covered service, such as seeing a doctor, filling a prescription, or going to the emergency room. </a:t>
            </a:r>
            <a:endParaRPr lang="en-US" sz="2000" dirty="0" smtClean="0"/>
          </a:p>
          <a:p>
            <a:pPr lvl="1">
              <a:buFont typeface="Wingdings" charset="2"/>
              <a:buChar char="ü"/>
            </a:pPr>
            <a:r>
              <a:rPr lang="en-US" sz="2000" dirty="0" smtClean="0"/>
              <a:t>Co</a:t>
            </a:r>
            <a:r>
              <a:rPr lang="en-US" sz="2000" dirty="0"/>
              <a:t>-pays </a:t>
            </a:r>
            <a:r>
              <a:rPr lang="en-US" sz="2000" dirty="0" smtClean="0"/>
              <a:t>may be lower </a:t>
            </a:r>
            <a:r>
              <a:rPr lang="en-US" sz="2000" dirty="0"/>
              <a:t>for services delivered by primary care doctors </a:t>
            </a:r>
            <a:r>
              <a:rPr lang="en-US" sz="2000" dirty="0" smtClean="0"/>
              <a:t>than </a:t>
            </a:r>
            <a:r>
              <a:rPr lang="en-US" sz="2000" dirty="0"/>
              <a:t>by specialists. </a:t>
            </a:r>
            <a:endParaRPr lang="en-US" sz="2000" dirty="0" smtClean="0"/>
          </a:p>
          <a:p>
            <a:pPr lvl="1">
              <a:buFont typeface="Wingdings" charset="2"/>
              <a:buChar char="ü"/>
            </a:pPr>
            <a:r>
              <a:rPr lang="en-US" sz="2000" dirty="0" smtClean="0"/>
              <a:t>Copays </a:t>
            </a:r>
            <a:r>
              <a:rPr lang="en-US" sz="2000" dirty="0"/>
              <a:t>for </a:t>
            </a:r>
            <a:r>
              <a:rPr lang="en-US" sz="2000" dirty="0" smtClean="0"/>
              <a:t>in-network </a:t>
            </a:r>
            <a:r>
              <a:rPr lang="en-US" sz="2000" dirty="0"/>
              <a:t>providers are typically lower than for out-of-network providers</a:t>
            </a:r>
            <a:r>
              <a:rPr lang="en-US" sz="2000" dirty="0" smtClean="0"/>
              <a:t>.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/>
          <a:lstStyle/>
          <a:p>
            <a:r>
              <a:rPr lang="en-US" dirty="0" smtClean="0"/>
              <a:t>Health Insurance Basics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04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10904" y="914400"/>
            <a:ext cx="7848600" cy="3200400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Health Insurance Terms</a:t>
            </a:r>
            <a:r>
              <a:rPr lang="en-US" dirty="0"/>
              <a:t> (cont.)</a:t>
            </a:r>
            <a:endParaRPr lang="en-US" b="1" dirty="0"/>
          </a:p>
          <a:p>
            <a:r>
              <a:rPr lang="en-US" b="1" dirty="0" smtClean="0"/>
              <a:t>Coinsurance </a:t>
            </a:r>
            <a:r>
              <a:rPr lang="en-US" dirty="0" smtClean="0"/>
              <a:t>is the percent of the cost </a:t>
            </a:r>
            <a:r>
              <a:rPr lang="en-US" dirty="0"/>
              <a:t>of </a:t>
            </a:r>
            <a:r>
              <a:rPr lang="en-US" dirty="0" smtClean="0"/>
              <a:t>covered </a:t>
            </a:r>
            <a:r>
              <a:rPr lang="en-US" dirty="0"/>
              <a:t>health care </a:t>
            </a:r>
            <a:r>
              <a:rPr lang="en-US" dirty="0" smtClean="0"/>
              <a:t>services paid by consumers.  </a:t>
            </a:r>
          </a:p>
          <a:p>
            <a:r>
              <a:rPr lang="en-US" dirty="0" smtClean="0"/>
              <a:t>The </a:t>
            </a:r>
            <a:r>
              <a:rPr lang="en-US" dirty="0"/>
              <a:t>consumer pays coinsurance plus any deductibles </a:t>
            </a:r>
            <a:r>
              <a:rPr lang="en-US" dirty="0" smtClean="0"/>
              <a:t>and copayments that </a:t>
            </a:r>
            <a:r>
              <a:rPr lang="en-US" dirty="0"/>
              <a:t>are owed. 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/>
          <a:lstStyle/>
          <a:p>
            <a:r>
              <a:rPr lang="en-US" dirty="0" smtClean="0"/>
              <a:t>Health Insurance Basics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36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602163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Coinsurance Examined</a:t>
            </a:r>
          </a:p>
          <a:p>
            <a:r>
              <a:rPr lang="en-US" dirty="0" smtClean="0"/>
              <a:t>Consumer </a:t>
            </a:r>
            <a:r>
              <a:rPr lang="en-US" dirty="0"/>
              <a:t>has met the deductible</a:t>
            </a:r>
          </a:p>
          <a:p>
            <a:r>
              <a:rPr lang="en-US" dirty="0"/>
              <a:t>Consumer has a 80/20 coinsurance requirement</a:t>
            </a:r>
          </a:p>
          <a:p>
            <a:r>
              <a:rPr lang="en-US" dirty="0"/>
              <a:t>Consumer has $100 in covered medical expenses</a:t>
            </a:r>
          </a:p>
          <a:p>
            <a:r>
              <a:rPr lang="en-US" dirty="0"/>
              <a:t>Insurance company pays $80 and consumer pays $20.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Insurance Basics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572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066800"/>
            <a:ext cx="7848600" cy="3200400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Health Insurance Terms</a:t>
            </a:r>
            <a:r>
              <a:rPr lang="en-US" dirty="0"/>
              <a:t> (cont.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The</a:t>
            </a:r>
            <a:r>
              <a:rPr lang="en-US" b="1" dirty="0" smtClean="0"/>
              <a:t> coinsurance cap </a:t>
            </a:r>
            <a:r>
              <a:rPr lang="en-US" dirty="0" smtClean="0"/>
              <a:t>or</a:t>
            </a:r>
            <a:r>
              <a:rPr lang="en-US" b="1" dirty="0" smtClean="0"/>
              <a:t> stop loss provision </a:t>
            </a:r>
            <a:r>
              <a:rPr lang="en-US" dirty="0" smtClean="0"/>
              <a:t>places a cap on the amount of money the consumer pays for covered services after the deductible. </a:t>
            </a:r>
          </a:p>
          <a:p>
            <a:r>
              <a:rPr lang="en-US" b="1" dirty="0" smtClean="0"/>
              <a:t>Coinsurance caps </a:t>
            </a:r>
            <a:r>
              <a:rPr lang="en-US" dirty="0" smtClean="0"/>
              <a:t>do not apply to copayments.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/>
          <a:lstStyle/>
          <a:p>
            <a:r>
              <a:rPr lang="en-US" dirty="0" smtClean="0"/>
              <a:t>Health Insurance Basics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68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020TGpx_village_ani">
  <a:themeElements>
    <a:clrScheme name="Custom 393">
      <a:dk1>
        <a:srgbClr val="000000"/>
      </a:dk1>
      <a:lt1>
        <a:srgbClr val="FFFFFF"/>
      </a:lt1>
      <a:dk2>
        <a:srgbClr val="006699"/>
      </a:dk2>
      <a:lt2>
        <a:srgbClr val="CCECFF"/>
      </a:lt2>
      <a:accent1>
        <a:srgbClr val="68C2D2"/>
      </a:accent1>
      <a:accent2>
        <a:srgbClr val="A2CE6C"/>
      </a:accent2>
      <a:accent3>
        <a:srgbClr val="E994A6"/>
      </a:accent3>
      <a:accent4>
        <a:srgbClr val="DDC223"/>
      </a:accent4>
      <a:accent5>
        <a:srgbClr val="F9A703"/>
      </a:accent5>
      <a:accent6>
        <a:srgbClr val="4BC5A8"/>
      </a:accent6>
      <a:hlink>
        <a:srgbClr val="FF9900"/>
      </a:hlink>
      <a:folHlink>
        <a:srgbClr val="99CC00"/>
      </a:folHlink>
    </a:clrScheme>
    <a:fontScheme name="Custom 4">
      <a:majorFont>
        <a:latin typeface="Times New Roman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1771A9"/>
        </a:dk2>
        <a:lt2>
          <a:srgbClr val="C0C0C0"/>
        </a:lt2>
        <a:accent1>
          <a:srgbClr val="5BC5D3"/>
        </a:accent1>
        <a:accent2>
          <a:srgbClr val="A2CE6C"/>
        </a:accent2>
        <a:accent3>
          <a:srgbClr val="FFFFFF"/>
        </a:accent3>
        <a:accent4>
          <a:srgbClr val="000000"/>
        </a:accent4>
        <a:accent5>
          <a:srgbClr val="B5DFE6"/>
        </a:accent5>
        <a:accent6>
          <a:srgbClr val="92BA61"/>
        </a:accent6>
        <a:hlink>
          <a:srgbClr val="4BC5A8"/>
        </a:hlink>
        <a:folHlink>
          <a:srgbClr val="7E8AE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35873D"/>
        </a:dk2>
        <a:lt2>
          <a:srgbClr val="C0C0C0"/>
        </a:lt2>
        <a:accent1>
          <a:srgbClr val="8ACA5A"/>
        </a:accent1>
        <a:accent2>
          <a:srgbClr val="F3BC21"/>
        </a:accent2>
        <a:accent3>
          <a:srgbClr val="FFFFFF"/>
        </a:accent3>
        <a:accent4>
          <a:srgbClr val="000000"/>
        </a:accent4>
        <a:accent5>
          <a:srgbClr val="C4E1B5"/>
        </a:accent5>
        <a:accent6>
          <a:srgbClr val="DCAA1D"/>
        </a:accent6>
        <a:hlink>
          <a:srgbClr val="CA975E"/>
        </a:hlink>
        <a:folHlink>
          <a:srgbClr val="64D2A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A62C35"/>
        </a:dk2>
        <a:lt2>
          <a:srgbClr val="C0C0C0"/>
        </a:lt2>
        <a:accent1>
          <a:srgbClr val="E87883"/>
        </a:accent1>
        <a:accent2>
          <a:srgbClr val="F29B1A"/>
        </a:accent2>
        <a:accent3>
          <a:srgbClr val="FFFFFF"/>
        </a:accent3>
        <a:accent4>
          <a:srgbClr val="000000"/>
        </a:accent4>
        <a:accent5>
          <a:srgbClr val="F2BEC1"/>
        </a:accent5>
        <a:accent6>
          <a:srgbClr val="DB8C16"/>
        </a:accent6>
        <a:hlink>
          <a:srgbClr val="BA70CE"/>
        </a:hlink>
        <a:folHlink>
          <a:srgbClr val="9CC53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633</TotalTime>
  <Words>1416</Words>
  <Application>Microsoft Office PowerPoint</Application>
  <PresentationFormat>On-screen Show (4:3)</PresentationFormat>
  <Paragraphs>104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A020TGpx_village_ani</vt:lpstr>
      <vt:lpstr>  Health Insurance Basics  Joan Koonce, Ph.D., AFC®, CPFFE  Professor and Financial Planning Specialist </vt:lpstr>
      <vt:lpstr>Health Insurance Basics</vt:lpstr>
      <vt:lpstr>Health Insurance Basics</vt:lpstr>
      <vt:lpstr>Health Insurance Basics</vt:lpstr>
      <vt:lpstr>Health Insurance Basics</vt:lpstr>
      <vt:lpstr>Health Insurance Basics</vt:lpstr>
      <vt:lpstr>Health Insurance Basics</vt:lpstr>
      <vt:lpstr>Health Insurance Basics</vt:lpstr>
      <vt:lpstr>Health Insurance Basics</vt:lpstr>
      <vt:lpstr>Health Insurance Basics</vt:lpstr>
      <vt:lpstr>Health Insurance Basics</vt:lpstr>
      <vt:lpstr>Health Insurance Basics</vt:lpstr>
      <vt:lpstr>Health Insurance Basics</vt:lpstr>
      <vt:lpstr>Health Insurance Basics</vt:lpstr>
      <vt:lpstr>Health Insurance Basics</vt:lpstr>
      <vt:lpstr>Health Insurance Basics</vt:lpstr>
      <vt:lpstr>Health Insurance Basics</vt:lpstr>
      <vt:lpstr>Health Insurance Basics</vt:lpstr>
      <vt:lpstr>Health Insurance Basics</vt:lpstr>
      <vt:lpstr>Health Insurance Basics</vt:lpstr>
      <vt:lpstr>Health Insurance Basics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Georgia Navigators Welcome to the Marketplace</dc:title>
  <dc:creator>Rebecca LYNN Brightwell</dc:creator>
  <cp:lastModifiedBy>pjmoon</cp:lastModifiedBy>
  <cp:revision>64</cp:revision>
  <cp:lastPrinted>2015-01-08T15:18:51Z</cp:lastPrinted>
  <dcterms:created xsi:type="dcterms:W3CDTF">2013-09-22T16:48:31Z</dcterms:created>
  <dcterms:modified xsi:type="dcterms:W3CDTF">2015-04-30T12:30:09Z</dcterms:modified>
</cp:coreProperties>
</file>