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5.xml" ContentType="application/vnd.openxmlformats-officedocument.presentationml.tags+xml"/>
  <Override PartName="/ppt/notesSlides/notesSlide31.xml" ContentType="application/vnd.openxmlformats-officedocument.presentationml.notesSlide+xml"/>
  <Override PartName="/ppt/tags/tag16.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6" r:id="rId2"/>
    <p:sldId id="262" r:id="rId3"/>
    <p:sldId id="376" r:id="rId4"/>
    <p:sldId id="268" r:id="rId5"/>
    <p:sldId id="365" r:id="rId6"/>
    <p:sldId id="353" r:id="rId7"/>
    <p:sldId id="272" r:id="rId8"/>
    <p:sldId id="271" r:id="rId9"/>
    <p:sldId id="340" r:id="rId10"/>
    <p:sldId id="347" r:id="rId11"/>
    <p:sldId id="356" r:id="rId12"/>
    <p:sldId id="364" r:id="rId13"/>
    <p:sldId id="374" r:id="rId14"/>
    <p:sldId id="373" r:id="rId15"/>
    <p:sldId id="355" r:id="rId16"/>
    <p:sldId id="361" r:id="rId17"/>
    <p:sldId id="362" r:id="rId18"/>
    <p:sldId id="357" r:id="rId19"/>
    <p:sldId id="363" r:id="rId20"/>
    <p:sldId id="369" r:id="rId21"/>
    <p:sldId id="348" r:id="rId22"/>
    <p:sldId id="360" r:id="rId23"/>
    <p:sldId id="359" r:id="rId24"/>
    <p:sldId id="358" r:id="rId25"/>
    <p:sldId id="370" r:id="rId26"/>
    <p:sldId id="349" r:id="rId27"/>
    <p:sldId id="366" r:id="rId28"/>
    <p:sldId id="367" r:id="rId29"/>
    <p:sldId id="368" r:id="rId30"/>
    <p:sldId id="371" r:id="rId31"/>
    <p:sldId id="377" r:id="rId32"/>
    <p:sldId id="314" r:id="rId33"/>
  </p:sldIdLst>
  <p:sldSz cx="9144000" cy="6858000" type="screen4x3"/>
  <p:notesSz cx="6858000" cy="9313863"/>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ryl Williams" initials="CW" lastIdx="13" clrIdx="0">
    <p:extLst>
      <p:ext uri="{19B8F6BF-5375-455C-9EA6-DF929625EA0E}">
        <p15:presenceInfo xmlns:p15="http://schemas.microsoft.com/office/powerpoint/2012/main" userId="Cheryl Williams" providerId="None"/>
      </p:ext>
    </p:extLst>
  </p:cmAuthor>
  <p:cmAuthor id="2" name="Lauren Bozich" initials="LB" lastIdx="7" clrIdx="1">
    <p:extLst>
      <p:ext uri="{19B8F6BF-5375-455C-9EA6-DF929625EA0E}">
        <p15:presenceInfo xmlns:p15="http://schemas.microsoft.com/office/powerpoint/2012/main" userId="S-1-5-21-155745222-1251091517-619646970-73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D4B"/>
    <a:srgbClr val="5F938C"/>
    <a:srgbClr val="D20000"/>
    <a:srgbClr val="F9BE4B"/>
    <a:srgbClr val="DF9707"/>
    <a:srgbClr val="CF8C07"/>
    <a:srgbClr val="8AB3AD"/>
    <a:srgbClr val="FFFFFF"/>
    <a:srgbClr val="E8E8E8"/>
    <a:srgbClr val="D7D7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02" autoAdjust="0"/>
    <p:restoredTop sz="70617" autoAdjust="0"/>
  </p:normalViewPr>
  <p:slideViewPr>
    <p:cSldViewPr snapToGrid="0">
      <p:cViewPr varScale="1">
        <p:scale>
          <a:sx n="60" d="100"/>
          <a:sy n="60" d="100"/>
        </p:scale>
        <p:origin x="1819" y="5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2" d="100"/>
          <a:sy n="92" d="100"/>
        </p:scale>
        <p:origin x="373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FB7863-998C-46E7-98C1-04CC5519435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38CC6474-8D06-46F7-A2F0-260DA59A6DA7}">
      <dgm:prSet phldrT="[Text]"/>
      <dgm:spPr/>
      <dgm:t>
        <a:bodyPr/>
        <a:lstStyle/>
        <a:p>
          <a:r>
            <a:rPr lang="en-US" dirty="0" smtClean="0"/>
            <a:t>Academy of Nutrition and Dietetics</a:t>
          </a:r>
          <a:endParaRPr lang="en-US" dirty="0"/>
        </a:p>
      </dgm:t>
    </dgm:pt>
    <dgm:pt modelId="{2D355D15-5119-4FD3-A657-3763AD302CEB}" type="parTrans" cxnId="{BFEC5F45-A4EA-4473-AAE1-99CFED58AB5C}">
      <dgm:prSet/>
      <dgm:spPr/>
      <dgm:t>
        <a:bodyPr/>
        <a:lstStyle/>
        <a:p>
          <a:endParaRPr lang="en-US"/>
        </a:p>
      </dgm:t>
    </dgm:pt>
    <dgm:pt modelId="{B47CBB03-BBA5-4017-A7F9-0C9AA4BE05C0}" type="sibTrans" cxnId="{BFEC5F45-A4EA-4473-AAE1-99CFED58AB5C}">
      <dgm:prSet/>
      <dgm:spPr/>
      <dgm:t>
        <a:bodyPr/>
        <a:lstStyle/>
        <a:p>
          <a:endParaRPr lang="en-US"/>
        </a:p>
      </dgm:t>
    </dgm:pt>
    <dgm:pt modelId="{44E69D1F-4BE8-400F-A871-3B442DCF6E98}">
      <dgm:prSet phldrT="[Text]"/>
      <dgm:spPr>
        <a:solidFill>
          <a:srgbClr val="FC6D4B"/>
        </a:solidFill>
      </dgm:spPr>
      <dgm:t>
        <a:bodyPr/>
        <a:lstStyle/>
        <a:p>
          <a:r>
            <a:rPr lang="en-US" dirty="0" smtClean="0"/>
            <a:t>ACEND</a:t>
          </a:r>
          <a:endParaRPr lang="en-US" dirty="0"/>
        </a:p>
      </dgm:t>
    </dgm:pt>
    <dgm:pt modelId="{F85002A2-5F34-4D42-9D4B-375CB9D6ABA6}" type="parTrans" cxnId="{3B26509D-98E2-4779-840D-0C84D2281B02}">
      <dgm:prSet/>
      <dgm:spPr>
        <a:ln w="19050">
          <a:prstDash val="dash"/>
        </a:ln>
      </dgm:spPr>
      <dgm:t>
        <a:bodyPr/>
        <a:lstStyle/>
        <a:p>
          <a:endParaRPr lang="en-US"/>
        </a:p>
      </dgm:t>
    </dgm:pt>
    <dgm:pt modelId="{5A0DDF23-DCAE-46EE-8548-5A6E513CB7BE}" type="sibTrans" cxnId="{3B26509D-98E2-4779-840D-0C84D2281B02}">
      <dgm:prSet/>
      <dgm:spPr/>
      <dgm:t>
        <a:bodyPr/>
        <a:lstStyle/>
        <a:p>
          <a:endParaRPr lang="en-US"/>
        </a:p>
      </dgm:t>
    </dgm:pt>
    <dgm:pt modelId="{9E23F264-C6D5-4641-B5F4-031CFC71B96D}">
      <dgm:prSet phldrT="[Text]"/>
      <dgm:spPr>
        <a:solidFill>
          <a:srgbClr val="F9BE4B"/>
        </a:solidFill>
      </dgm:spPr>
      <dgm:t>
        <a:bodyPr/>
        <a:lstStyle/>
        <a:p>
          <a:r>
            <a:rPr lang="en-US" dirty="0" smtClean="0"/>
            <a:t>BOD</a:t>
          </a:r>
          <a:endParaRPr lang="en-US" dirty="0"/>
        </a:p>
      </dgm:t>
    </dgm:pt>
    <dgm:pt modelId="{08E8AD65-F117-47D1-BE0E-E283F2115CAC}" type="parTrans" cxnId="{5F359E32-DBFA-439B-9B4A-DA7CAEF614C3}">
      <dgm:prSet/>
      <dgm:spPr>
        <a:ln w="57150"/>
      </dgm:spPr>
      <dgm:t>
        <a:bodyPr/>
        <a:lstStyle/>
        <a:p>
          <a:endParaRPr lang="en-US"/>
        </a:p>
      </dgm:t>
    </dgm:pt>
    <dgm:pt modelId="{02BFD40A-FD62-4B4C-A1A7-66F6712FEF5F}" type="sibTrans" cxnId="{5F359E32-DBFA-439B-9B4A-DA7CAEF614C3}">
      <dgm:prSet/>
      <dgm:spPr/>
      <dgm:t>
        <a:bodyPr/>
        <a:lstStyle/>
        <a:p>
          <a:endParaRPr lang="en-US"/>
        </a:p>
      </dgm:t>
    </dgm:pt>
    <dgm:pt modelId="{5DB6F0CB-3F32-4977-A156-0B34D5DFE395}">
      <dgm:prSet phldrT="[Text]"/>
      <dgm:spPr>
        <a:solidFill>
          <a:srgbClr val="5F938C"/>
        </a:solidFill>
      </dgm:spPr>
      <dgm:t>
        <a:bodyPr/>
        <a:lstStyle/>
        <a:p>
          <a:r>
            <a:rPr lang="en-US" dirty="0" smtClean="0"/>
            <a:t>CDR</a:t>
          </a:r>
          <a:endParaRPr lang="en-US" dirty="0"/>
        </a:p>
      </dgm:t>
    </dgm:pt>
    <dgm:pt modelId="{BBF147F2-DEB7-4865-827A-BEC4F2BEC8AA}" type="parTrans" cxnId="{87C460AF-B014-4873-84FD-C75D8DC63AF2}">
      <dgm:prSet/>
      <dgm:spPr>
        <a:ln w="25400">
          <a:prstDash val="dash"/>
        </a:ln>
      </dgm:spPr>
      <dgm:t>
        <a:bodyPr/>
        <a:lstStyle/>
        <a:p>
          <a:endParaRPr lang="en-US"/>
        </a:p>
      </dgm:t>
    </dgm:pt>
    <dgm:pt modelId="{50747494-73E6-4B81-8EC8-9099DB9B2B21}" type="sibTrans" cxnId="{87C460AF-B014-4873-84FD-C75D8DC63AF2}">
      <dgm:prSet/>
      <dgm:spPr/>
      <dgm:t>
        <a:bodyPr/>
        <a:lstStyle/>
        <a:p>
          <a:endParaRPr lang="en-US"/>
        </a:p>
      </dgm:t>
    </dgm:pt>
    <dgm:pt modelId="{A96804A8-E95A-4521-8201-2D986E3CE8E4}" type="pres">
      <dgm:prSet presAssocID="{14FB7863-998C-46E7-98C1-04CC55194355}" presName="hierChild1" presStyleCnt="0">
        <dgm:presLayoutVars>
          <dgm:orgChart val="1"/>
          <dgm:chPref val="1"/>
          <dgm:dir/>
          <dgm:animOne val="branch"/>
          <dgm:animLvl val="lvl"/>
          <dgm:resizeHandles/>
        </dgm:presLayoutVars>
      </dgm:prSet>
      <dgm:spPr/>
      <dgm:t>
        <a:bodyPr/>
        <a:lstStyle/>
        <a:p>
          <a:endParaRPr lang="en-US"/>
        </a:p>
      </dgm:t>
    </dgm:pt>
    <dgm:pt modelId="{DB6510C4-C077-44F3-825C-08A0B5603146}" type="pres">
      <dgm:prSet presAssocID="{38CC6474-8D06-46F7-A2F0-260DA59A6DA7}" presName="hierRoot1" presStyleCnt="0">
        <dgm:presLayoutVars>
          <dgm:hierBranch val="init"/>
        </dgm:presLayoutVars>
      </dgm:prSet>
      <dgm:spPr/>
    </dgm:pt>
    <dgm:pt modelId="{F261930E-86BA-4124-92D2-7FA03F48693C}" type="pres">
      <dgm:prSet presAssocID="{38CC6474-8D06-46F7-A2F0-260DA59A6DA7}" presName="rootComposite1" presStyleCnt="0"/>
      <dgm:spPr/>
    </dgm:pt>
    <dgm:pt modelId="{73E7500E-F9DD-4031-9B13-7B5B4B1AB458}" type="pres">
      <dgm:prSet presAssocID="{38CC6474-8D06-46F7-A2F0-260DA59A6DA7}" presName="rootText1" presStyleLbl="node0" presStyleIdx="0" presStyleCnt="1" custScaleX="177084" custLinFactNeighborY="2784">
        <dgm:presLayoutVars>
          <dgm:chPref val="3"/>
        </dgm:presLayoutVars>
      </dgm:prSet>
      <dgm:spPr/>
      <dgm:t>
        <a:bodyPr/>
        <a:lstStyle/>
        <a:p>
          <a:endParaRPr lang="en-US"/>
        </a:p>
      </dgm:t>
    </dgm:pt>
    <dgm:pt modelId="{B3E4C1A1-4260-49B7-BD63-359F16852AD7}" type="pres">
      <dgm:prSet presAssocID="{38CC6474-8D06-46F7-A2F0-260DA59A6DA7}" presName="rootConnector1" presStyleLbl="node1" presStyleIdx="0" presStyleCnt="0"/>
      <dgm:spPr/>
      <dgm:t>
        <a:bodyPr/>
        <a:lstStyle/>
        <a:p>
          <a:endParaRPr lang="en-US"/>
        </a:p>
      </dgm:t>
    </dgm:pt>
    <dgm:pt modelId="{3C1BF74E-8D1C-4648-8BE2-52E5D9F65B20}" type="pres">
      <dgm:prSet presAssocID="{38CC6474-8D06-46F7-A2F0-260DA59A6DA7}" presName="hierChild2" presStyleCnt="0"/>
      <dgm:spPr/>
    </dgm:pt>
    <dgm:pt modelId="{DF4B5BCC-9DEF-468C-B127-EF83CE8F9EE6}" type="pres">
      <dgm:prSet presAssocID="{F85002A2-5F34-4D42-9D4B-375CB9D6ABA6}" presName="Name37" presStyleLbl="parChTrans1D2" presStyleIdx="0" presStyleCnt="3"/>
      <dgm:spPr/>
      <dgm:t>
        <a:bodyPr/>
        <a:lstStyle/>
        <a:p>
          <a:endParaRPr lang="en-US"/>
        </a:p>
      </dgm:t>
    </dgm:pt>
    <dgm:pt modelId="{498FAEFE-5B58-4879-81BF-87A48DDCBA38}" type="pres">
      <dgm:prSet presAssocID="{44E69D1F-4BE8-400F-A871-3B442DCF6E98}" presName="hierRoot2" presStyleCnt="0">
        <dgm:presLayoutVars>
          <dgm:hierBranch val="init"/>
        </dgm:presLayoutVars>
      </dgm:prSet>
      <dgm:spPr/>
    </dgm:pt>
    <dgm:pt modelId="{6653A2E0-7C6A-4439-A1B7-AA5857175769}" type="pres">
      <dgm:prSet presAssocID="{44E69D1F-4BE8-400F-A871-3B442DCF6E98}" presName="rootComposite" presStyleCnt="0"/>
      <dgm:spPr/>
    </dgm:pt>
    <dgm:pt modelId="{59151EE6-A79B-45D1-B115-91EACFEF622E}" type="pres">
      <dgm:prSet presAssocID="{44E69D1F-4BE8-400F-A871-3B442DCF6E98}" presName="rootText" presStyleLbl="node2" presStyleIdx="0" presStyleCnt="3" custLinFactNeighborX="4312" custLinFactNeighborY="94241">
        <dgm:presLayoutVars>
          <dgm:chPref val="3"/>
        </dgm:presLayoutVars>
      </dgm:prSet>
      <dgm:spPr/>
      <dgm:t>
        <a:bodyPr/>
        <a:lstStyle/>
        <a:p>
          <a:endParaRPr lang="en-US"/>
        </a:p>
      </dgm:t>
    </dgm:pt>
    <dgm:pt modelId="{7C9E5B75-2B08-4387-A58F-2CF72E66A8D2}" type="pres">
      <dgm:prSet presAssocID="{44E69D1F-4BE8-400F-A871-3B442DCF6E98}" presName="rootConnector" presStyleLbl="node2" presStyleIdx="0" presStyleCnt="3"/>
      <dgm:spPr/>
      <dgm:t>
        <a:bodyPr/>
        <a:lstStyle/>
        <a:p>
          <a:endParaRPr lang="en-US"/>
        </a:p>
      </dgm:t>
    </dgm:pt>
    <dgm:pt modelId="{35230400-8117-4333-A221-8A6370F36AB3}" type="pres">
      <dgm:prSet presAssocID="{44E69D1F-4BE8-400F-A871-3B442DCF6E98}" presName="hierChild4" presStyleCnt="0"/>
      <dgm:spPr/>
    </dgm:pt>
    <dgm:pt modelId="{8D753E36-B8D3-48C8-BF35-0B61F0DEACB4}" type="pres">
      <dgm:prSet presAssocID="{44E69D1F-4BE8-400F-A871-3B442DCF6E98}" presName="hierChild5" presStyleCnt="0"/>
      <dgm:spPr/>
    </dgm:pt>
    <dgm:pt modelId="{3C44B831-37F0-417B-8A92-C5228FD620EC}" type="pres">
      <dgm:prSet presAssocID="{08E8AD65-F117-47D1-BE0E-E283F2115CAC}" presName="Name37" presStyleLbl="parChTrans1D2" presStyleIdx="1" presStyleCnt="3"/>
      <dgm:spPr/>
      <dgm:t>
        <a:bodyPr/>
        <a:lstStyle/>
        <a:p>
          <a:endParaRPr lang="en-US"/>
        </a:p>
      </dgm:t>
    </dgm:pt>
    <dgm:pt modelId="{B3C9921D-EFA9-4C0B-A34A-98574C4C4AE1}" type="pres">
      <dgm:prSet presAssocID="{9E23F264-C6D5-4641-B5F4-031CFC71B96D}" presName="hierRoot2" presStyleCnt="0">
        <dgm:presLayoutVars>
          <dgm:hierBranch val="init"/>
        </dgm:presLayoutVars>
      </dgm:prSet>
      <dgm:spPr/>
    </dgm:pt>
    <dgm:pt modelId="{6169D1D1-3E50-4223-B2BE-83BC91C24305}" type="pres">
      <dgm:prSet presAssocID="{9E23F264-C6D5-4641-B5F4-031CFC71B96D}" presName="rootComposite" presStyleCnt="0"/>
      <dgm:spPr/>
    </dgm:pt>
    <dgm:pt modelId="{F1A83155-B587-4045-859C-AAB8662C78E8}" type="pres">
      <dgm:prSet presAssocID="{9E23F264-C6D5-4641-B5F4-031CFC71B96D}" presName="rootText" presStyleLbl="node2" presStyleIdx="1" presStyleCnt="3" custLinFactNeighborX="93" custLinFactNeighborY="38650">
        <dgm:presLayoutVars>
          <dgm:chPref val="3"/>
        </dgm:presLayoutVars>
      </dgm:prSet>
      <dgm:spPr/>
      <dgm:t>
        <a:bodyPr/>
        <a:lstStyle/>
        <a:p>
          <a:endParaRPr lang="en-US"/>
        </a:p>
      </dgm:t>
    </dgm:pt>
    <dgm:pt modelId="{2FE78A19-A63F-4850-92C7-6FFB4ED68762}" type="pres">
      <dgm:prSet presAssocID="{9E23F264-C6D5-4641-B5F4-031CFC71B96D}" presName="rootConnector" presStyleLbl="node2" presStyleIdx="1" presStyleCnt="3"/>
      <dgm:spPr/>
      <dgm:t>
        <a:bodyPr/>
        <a:lstStyle/>
        <a:p>
          <a:endParaRPr lang="en-US"/>
        </a:p>
      </dgm:t>
    </dgm:pt>
    <dgm:pt modelId="{F2399581-7D6F-4EC9-B43D-4230DCB798C6}" type="pres">
      <dgm:prSet presAssocID="{9E23F264-C6D5-4641-B5F4-031CFC71B96D}" presName="hierChild4" presStyleCnt="0"/>
      <dgm:spPr/>
    </dgm:pt>
    <dgm:pt modelId="{79229299-2630-400E-8775-221CE68D2E40}" type="pres">
      <dgm:prSet presAssocID="{9E23F264-C6D5-4641-B5F4-031CFC71B96D}" presName="hierChild5" presStyleCnt="0"/>
      <dgm:spPr/>
    </dgm:pt>
    <dgm:pt modelId="{24E12839-5E0A-4497-8684-5DA41C16DDE4}" type="pres">
      <dgm:prSet presAssocID="{BBF147F2-DEB7-4865-827A-BEC4F2BEC8AA}" presName="Name37" presStyleLbl="parChTrans1D2" presStyleIdx="2" presStyleCnt="3"/>
      <dgm:spPr/>
      <dgm:t>
        <a:bodyPr/>
        <a:lstStyle/>
        <a:p>
          <a:endParaRPr lang="en-US"/>
        </a:p>
      </dgm:t>
    </dgm:pt>
    <dgm:pt modelId="{CF55BE38-2784-4C5A-8649-6C4D67C2D4DE}" type="pres">
      <dgm:prSet presAssocID="{5DB6F0CB-3F32-4977-A156-0B34D5DFE395}" presName="hierRoot2" presStyleCnt="0">
        <dgm:presLayoutVars>
          <dgm:hierBranch val="init"/>
        </dgm:presLayoutVars>
      </dgm:prSet>
      <dgm:spPr/>
    </dgm:pt>
    <dgm:pt modelId="{6123246E-D6E8-4232-A239-2715CA1E2C59}" type="pres">
      <dgm:prSet presAssocID="{5DB6F0CB-3F32-4977-A156-0B34D5DFE395}" presName="rootComposite" presStyleCnt="0"/>
      <dgm:spPr/>
    </dgm:pt>
    <dgm:pt modelId="{528460E6-D1E5-4AA6-8A33-CE2132344582}" type="pres">
      <dgm:prSet presAssocID="{5DB6F0CB-3F32-4977-A156-0B34D5DFE395}" presName="rootText" presStyleLbl="node2" presStyleIdx="2" presStyleCnt="3" custLinFactNeighborX="-6144" custLinFactNeighborY="39577">
        <dgm:presLayoutVars>
          <dgm:chPref val="3"/>
        </dgm:presLayoutVars>
      </dgm:prSet>
      <dgm:spPr/>
      <dgm:t>
        <a:bodyPr/>
        <a:lstStyle/>
        <a:p>
          <a:endParaRPr lang="en-US"/>
        </a:p>
      </dgm:t>
    </dgm:pt>
    <dgm:pt modelId="{F4CA4DA3-18FD-4AE2-B9B1-9E9955C98B3E}" type="pres">
      <dgm:prSet presAssocID="{5DB6F0CB-3F32-4977-A156-0B34D5DFE395}" presName="rootConnector" presStyleLbl="node2" presStyleIdx="2" presStyleCnt="3"/>
      <dgm:spPr/>
      <dgm:t>
        <a:bodyPr/>
        <a:lstStyle/>
        <a:p>
          <a:endParaRPr lang="en-US"/>
        </a:p>
      </dgm:t>
    </dgm:pt>
    <dgm:pt modelId="{277CCA34-71A6-4DF6-9EB2-449B508991F6}" type="pres">
      <dgm:prSet presAssocID="{5DB6F0CB-3F32-4977-A156-0B34D5DFE395}" presName="hierChild4" presStyleCnt="0"/>
      <dgm:spPr/>
    </dgm:pt>
    <dgm:pt modelId="{4C9C96AA-962E-4352-9229-8692BF8C2AC0}" type="pres">
      <dgm:prSet presAssocID="{5DB6F0CB-3F32-4977-A156-0B34D5DFE395}" presName="hierChild5" presStyleCnt="0"/>
      <dgm:spPr/>
    </dgm:pt>
    <dgm:pt modelId="{DC01812A-E326-4D57-A739-FD3335ADBB7F}" type="pres">
      <dgm:prSet presAssocID="{38CC6474-8D06-46F7-A2F0-260DA59A6DA7}" presName="hierChild3" presStyleCnt="0"/>
      <dgm:spPr/>
    </dgm:pt>
  </dgm:ptLst>
  <dgm:cxnLst>
    <dgm:cxn modelId="{73BF0488-5CCC-4573-A0EA-0CD10A448D78}" type="presOf" srcId="{5DB6F0CB-3F32-4977-A156-0B34D5DFE395}" destId="{528460E6-D1E5-4AA6-8A33-CE2132344582}" srcOrd="0" destOrd="0" presId="urn:microsoft.com/office/officeart/2005/8/layout/orgChart1"/>
    <dgm:cxn modelId="{B713EEF5-1502-4A0B-AD5B-561A5180BC15}" type="presOf" srcId="{38CC6474-8D06-46F7-A2F0-260DA59A6DA7}" destId="{B3E4C1A1-4260-49B7-BD63-359F16852AD7}" srcOrd="1" destOrd="0" presId="urn:microsoft.com/office/officeart/2005/8/layout/orgChart1"/>
    <dgm:cxn modelId="{FFBFEC29-CA16-4445-9E6E-482A98F29D23}" type="presOf" srcId="{14FB7863-998C-46E7-98C1-04CC55194355}" destId="{A96804A8-E95A-4521-8201-2D986E3CE8E4}" srcOrd="0" destOrd="0" presId="urn:microsoft.com/office/officeart/2005/8/layout/orgChart1"/>
    <dgm:cxn modelId="{A2C008EA-8915-4819-868E-311E71ED441D}" type="presOf" srcId="{44E69D1F-4BE8-400F-A871-3B442DCF6E98}" destId="{59151EE6-A79B-45D1-B115-91EACFEF622E}" srcOrd="0" destOrd="0" presId="urn:microsoft.com/office/officeart/2005/8/layout/orgChart1"/>
    <dgm:cxn modelId="{E516488F-BE3B-4F3C-B8E4-D4C6D79EF022}" type="presOf" srcId="{9E23F264-C6D5-4641-B5F4-031CFC71B96D}" destId="{F1A83155-B587-4045-859C-AAB8662C78E8}" srcOrd="0" destOrd="0" presId="urn:microsoft.com/office/officeart/2005/8/layout/orgChart1"/>
    <dgm:cxn modelId="{8EC01271-202B-4501-975F-86DBC26978EE}" type="presOf" srcId="{44E69D1F-4BE8-400F-A871-3B442DCF6E98}" destId="{7C9E5B75-2B08-4387-A58F-2CF72E66A8D2}" srcOrd="1" destOrd="0" presId="urn:microsoft.com/office/officeart/2005/8/layout/orgChart1"/>
    <dgm:cxn modelId="{5F359E32-DBFA-439B-9B4A-DA7CAEF614C3}" srcId="{38CC6474-8D06-46F7-A2F0-260DA59A6DA7}" destId="{9E23F264-C6D5-4641-B5F4-031CFC71B96D}" srcOrd="1" destOrd="0" parTransId="{08E8AD65-F117-47D1-BE0E-E283F2115CAC}" sibTransId="{02BFD40A-FD62-4B4C-A1A7-66F6712FEF5F}"/>
    <dgm:cxn modelId="{370515CD-DF6D-4133-BDBB-155029CF4E21}" type="presOf" srcId="{08E8AD65-F117-47D1-BE0E-E283F2115CAC}" destId="{3C44B831-37F0-417B-8A92-C5228FD620EC}" srcOrd="0" destOrd="0" presId="urn:microsoft.com/office/officeart/2005/8/layout/orgChart1"/>
    <dgm:cxn modelId="{378BEC8A-BB61-4FFE-8811-E07694912FA3}" type="presOf" srcId="{F85002A2-5F34-4D42-9D4B-375CB9D6ABA6}" destId="{DF4B5BCC-9DEF-468C-B127-EF83CE8F9EE6}" srcOrd="0" destOrd="0" presId="urn:microsoft.com/office/officeart/2005/8/layout/orgChart1"/>
    <dgm:cxn modelId="{709325F7-6933-41EE-A60E-DD33D48B8F8D}" type="presOf" srcId="{9E23F264-C6D5-4641-B5F4-031CFC71B96D}" destId="{2FE78A19-A63F-4850-92C7-6FFB4ED68762}" srcOrd="1" destOrd="0" presId="urn:microsoft.com/office/officeart/2005/8/layout/orgChart1"/>
    <dgm:cxn modelId="{8DD73232-7CAD-447A-9ACB-03A013403392}" type="presOf" srcId="{BBF147F2-DEB7-4865-827A-BEC4F2BEC8AA}" destId="{24E12839-5E0A-4497-8684-5DA41C16DDE4}" srcOrd="0" destOrd="0" presId="urn:microsoft.com/office/officeart/2005/8/layout/orgChart1"/>
    <dgm:cxn modelId="{87C460AF-B014-4873-84FD-C75D8DC63AF2}" srcId="{38CC6474-8D06-46F7-A2F0-260DA59A6DA7}" destId="{5DB6F0CB-3F32-4977-A156-0B34D5DFE395}" srcOrd="2" destOrd="0" parTransId="{BBF147F2-DEB7-4865-827A-BEC4F2BEC8AA}" sibTransId="{50747494-73E6-4B81-8EC8-9099DB9B2B21}"/>
    <dgm:cxn modelId="{6EC6B7A7-9857-47C3-8B6B-67C4F87F562E}" type="presOf" srcId="{38CC6474-8D06-46F7-A2F0-260DA59A6DA7}" destId="{73E7500E-F9DD-4031-9B13-7B5B4B1AB458}" srcOrd="0" destOrd="0" presId="urn:microsoft.com/office/officeart/2005/8/layout/orgChart1"/>
    <dgm:cxn modelId="{BFEC5F45-A4EA-4473-AAE1-99CFED58AB5C}" srcId="{14FB7863-998C-46E7-98C1-04CC55194355}" destId="{38CC6474-8D06-46F7-A2F0-260DA59A6DA7}" srcOrd="0" destOrd="0" parTransId="{2D355D15-5119-4FD3-A657-3763AD302CEB}" sibTransId="{B47CBB03-BBA5-4017-A7F9-0C9AA4BE05C0}"/>
    <dgm:cxn modelId="{697827AC-E460-4127-A381-C28E111462E4}" type="presOf" srcId="{5DB6F0CB-3F32-4977-A156-0B34D5DFE395}" destId="{F4CA4DA3-18FD-4AE2-B9B1-9E9955C98B3E}" srcOrd="1" destOrd="0" presId="urn:microsoft.com/office/officeart/2005/8/layout/orgChart1"/>
    <dgm:cxn modelId="{3B26509D-98E2-4779-840D-0C84D2281B02}" srcId="{38CC6474-8D06-46F7-A2F0-260DA59A6DA7}" destId="{44E69D1F-4BE8-400F-A871-3B442DCF6E98}" srcOrd="0" destOrd="0" parTransId="{F85002A2-5F34-4D42-9D4B-375CB9D6ABA6}" sibTransId="{5A0DDF23-DCAE-46EE-8548-5A6E513CB7BE}"/>
    <dgm:cxn modelId="{37DB159A-E5FA-4FAD-BCEF-B37F82757C81}" type="presParOf" srcId="{A96804A8-E95A-4521-8201-2D986E3CE8E4}" destId="{DB6510C4-C077-44F3-825C-08A0B5603146}" srcOrd="0" destOrd="0" presId="urn:microsoft.com/office/officeart/2005/8/layout/orgChart1"/>
    <dgm:cxn modelId="{98C57DCD-3716-4C01-9376-8359320F7121}" type="presParOf" srcId="{DB6510C4-C077-44F3-825C-08A0B5603146}" destId="{F261930E-86BA-4124-92D2-7FA03F48693C}" srcOrd="0" destOrd="0" presId="urn:microsoft.com/office/officeart/2005/8/layout/orgChart1"/>
    <dgm:cxn modelId="{4BB63F46-7E2D-4553-8A44-BD639D0AB010}" type="presParOf" srcId="{F261930E-86BA-4124-92D2-7FA03F48693C}" destId="{73E7500E-F9DD-4031-9B13-7B5B4B1AB458}" srcOrd="0" destOrd="0" presId="urn:microsoft.com/office/officeart/2005/8/layout/orgChart1"/>
    <dgm:cxn modelId="{571BE8D3-0FC0-4054-B8C4-5059FDC758BA}" type="presParOf" srcId="{F261930E-86BA-4124-92D2-7FA03F48693C}" destId="{B3E4C1A1-4260-49B7-BD63-359F16852AD7}" srcOrd="1" destOrd="0" presId="urn:microsoft.com/office/officeart/2005/8/layout/orgChart1"/>
    <dgm:cxn modelId="{3EC2E073-7456-4BB7-9328-35E82B1557A6}" type="presParOf" srcId="{DB6510C4-C077-44F3-825C-08A0B5603146}" destId="{3C1BF74E-8D1C-4648-8BE2-52E5D9F65B20}" srcOrd="1" destOrd="0" presId="urn:microsoft.com/office/officeart/2005/8/layout/orgChart1"/>
    <dgm:cxn modelId="{C97DEE4F-2950-4CFA-8D8F-126D0E482FBA}" type="presParOf" srcId="{3C1BF74E-8D1C-4648-8BE2-52E5D9F65B20}" destId="{DF4B5BCC-9DEF-468C-B127-EF83CE8F9EE6}" srcOrd="0" destOrd="0" presId="urn:microsoft.com/office/officeart/2005/8/layout/orgChart1"/>
    <dgm:cxn modelId="{D1EE37DE-74DF-42D0-8763-E2FD172C5A8A}" type="presParOf" srcId="{3C1BF74E-8D1C-4648-8BE2-52E5D9F65B20}" destId="{498FAEFE-5B58-4879-81BF-87A48DDCBA38}" srcOrd="1" destOrd="0" presId="urn:microsoft.com/office/officeart/2005/8/layout/orgChart1"/>
    <dgm:cxn modelId="{B6DC0AFD-B91D-46EA-B0D0-58040C7BDE4D}" type="presParOf" srcId="{498FAEFE-5B58-4879-81BF-87A48DDCBA38}" destId="{6653A2E0-7C6A-4439-A1B7-AA5857175769}" srcOrd="0" destOrd="0" presId="urn:microsoft.com/office/officeart/2005/8/layout/orgChart1"/>
    <dgm:cxn modelId="{7A319124-09E9-4097-AB23-703437691A89}" type="presParOf" srcId="{6653A2E0-7C6A-4439-A1B7-AA5857175769}" destId="{59151EE6-A79B-45D1-B115-91EACFEF622E}" srcOrd="0" destOrd="0" presId="urn:microsoft.com/office/officeart/2005/8/layout/orgChart1"/>
    <dgm:cxn modelId="{556D8E78-B948-438B-8376-949007E91F16}" type="presParOf" srcId="{6653A2E0-7C6A-4439-A1B7-AA5857175769}" destId="{7C9E5B75-2B08-4387-A58F-2CF72E66A8D2}" srcOrd="1" destOrd="0" presId="urn:microsoft.com/office/officeart/2005/8/layout/orgChart1"/>
    <dgm:cxn modelId="{B68A9CB3-E971-4B37-9FE3-E8B3BD4ABB9A}" type="presParOf" srcId="{498FAEFE-5B58-4879-81BF-87A48DDCBA38}" destId="{35230400-8117-4333-A221-8A6370F36AB3}" srcOrd="1" destOrd="0" presId="urn:microsoft.com/office/officeart/2005/8/layout/orgChart1"/>
    <dgm:cxn modelId="{963BCFB8-C7DB-4200-8C5A-774CB2944C7D}" type="presParOf" srcId="{498FAEFE-5B58-4879-81BF-87A48DDCBA38}" destId="{8D753E36-B8D3-48C8-BF35-0B61F0DEACB4}" srcOrd="2" destOrd="0" presId="urn:microsoft.com/office/officeart/2005/8/layout/orgChart1"/>
    <dgm:cxn modelId="{0E5E5214-B99E-412D-80E5-FDC263434B55}" type="presParOf" srcId="{3C1BF74E-8D1C-4648-8BE2-52E5D9F65B20}" destId="{3C44B831-37F0-417B-8A92-C5228FD620EC}" srcOrd="2" destOrd="0" presId="urn:microsoft.com/office/officeart/2005/8/layout/orgChart1"/>
    <dgm:cxn modelId="{325D8449-7F3E-4898-A88F-6928A026178F}" type="presParOf" srcId="{3C1BF74E-8D1C-4648-8BE2-52E5D9F65B20}" destId="{B3C9921D-EFA9-4C0B-A34A-98574C4C4AE1}" srcOrd="3" destOrd="0" presId="urn:microsoft.com/office/officeart/2005/8/layout/orgChart1"/>
    <dgm:cxn modelId="{183DF957-C29E-4DDE-84DE-883B6755DCD9}" type="presParOf" srcId="{B3C9921D-EFA9-4C0B-A34A-98574C4C4AE1}" destId="{6169D1D1-3E50-4223-B2BE-83BC91C24305}" srcOrd="0" destOrd="0" presId="urn:microsoft.com/office/officeart/2005/8/layout/orgChart1"/>
    <dgm:cxn modelId="{5B94BAA7-EA41-49B6-ADEC-B2153F9C6538}" type="presParOf" srcId="{6169D1D1-3E50-4223-B2BE-83BC91C24305}" destId="{F1A83155-B587-4045-859C-AAB8662C78E8}" srcOrd="0" destOrd="0" presId="urn:microsoft.com/office/officeart/2005/8/layout/orgChart1"/>
    <dgm:cxn modelId="{FD662560-6B61-4E5B-AD16-561483BDA759}" type="presParOf" srcId="{6169D1D1-3E50-4223-B2BE-83BC91C24305}" destId="{2FE78A19-A63F-4850-92C7-6FFB4ED68762}" srcOrd="1" destOrd="0" presId="urn:microsoft.com/office/officeart/2005/8/layout/orgChart1"/>
    <dgm:cxn modelId="{5B972289-F53C-46FA-9F3E-313C33512644}" type="presParOf" srcId="{B3C9921D-EFA9-4C0B-A34A-98574C4C4AE1}" destId="{F2399581-7D6F-4EC9-B43D-4230DCB798C6}" srcOrd="1" destOrd="0" presId="urn:microsoft.com/office/officeart/2005/8/layout/orgChart1"/>
    <dgm:cxn modelId="{EE43ACD4-8159-4A9C-A9A8-6EDBA588EF81}" type="presParOf" srcId="{B3C9921D-EFA9-4C0B-A34A-98574C4C4AE1}" destId="{79229299-2630-400E-8775-221CE68D2E40}" srcOrd="2" destOrd="0" presId="urn:microsoft.com/office/officeart/2005/8/layout/orgChart1"/>
    <dgm:cxn modelId="{A78AD06F-EBA1-459F-B3C1-C26718957DC3}" type="presParOf" srcId="{3C1BF74E-8D1C-4648-8BE2-52E5D9F65B20}" destId="{24E12839-5E0A-4497-8684-5DA41C16DDE4}" srcOrd="4" destOrd="0" presId="urn:microsoft.com/office/officeart/2005/8/layout/orgChart1"/>
    <dgm:cxn modelId="{EB57B1BA-9DDC-4BCF-A490-51BBA3F17622}" type="presParOf" srcId="{3C1BF74E-8D1C-4648-8BE2-52E5D9F65B20}" destId="{CF55BE38-2784-4C5A-8649-6C4D67C2D4DE}" srcOrd="5" destOrd="0" presId="urn:microsoft.com/office/officeart/2005/8/layout/orgChart1"/>
    <dgm:cxn modelId="{DFA381B2-5E0A-4329-BFEA-7C91FD5C8950}" type="presParOf" srcId="{CF55BE38-2784-4C5A-8649-6C4D67C2D4DE}" destId="{6123246E-D6E8-4232-A239-2715CA1E2C59}" srcOrd="0" destOrd="0" presId="urn:microsoft.com/office/officeart/2005/8/layout/orgChart1"/>
    <dgm:cxn modelId="{80EC33A3-394A-449E-881A-B5E9EF64DD03}" type="presParOf" srcId="{6123246E-D6E8-4232-A239-2715CA1E2C59}" destId="{528460E6-D1E5-4AA6-8A33-CE2132344582}" srcOrd="0" destOrd="0" presId="urn:microsoft.com/office/officeart/2005/8/layout/orgChart1"/>
    <dgm:cxn modelId="{66A17213-6CFF-4D2E-982B-9E5054003FA4}" type="presParOf" srcId="{6123246E-D6E8-4232-A239-2715CA1E2C59}" destId="{F4CA4DA3-18FD-4AE2-B9B1-9E9955C98B3E}" srcOrd="1" destOrd="0" presId="urn:microsoft.com/office/officeart/2005/8/layout/orgChart1"/>
    <dgm:cxn modelId="{73ACFCC6-6B17-4BBC-B9E4-CEE177C60D00}" type="presParOf" srcId="{CF55BE38-2784-4C5A-8649-6C4D67C2D4DE}" destId="{277CCA34-71A6-4DF6-9EB2-449B508991F6}" srcOrd="1" destOrd="0" presId="urn:microsoft.com/office/officeart/2005/8/layout/orgChart1"/>
    <dgm:cxn modelId="{91960C73-1086-40B8-8850-05ECE1A28956}" type="presParOf" srcId="{CF55BE38-2784-4C5A-8649-6C4D67C2D4DE}" destId="{4C9C96AA-962E-4352-9229-8692BF8C2AC0}" srcOrd="2" destOrd="0" presId="urn:microsoft.com/office/officeart/2005/8/layout/orgChart1"/>
    <dgm:cxn modelId="{A9DD6734-BA36-404D-B665-A33733AFB8EC}" type="presParOf" srcId="{DB6510C4-C077-44F3-825C-08A0B5603146}" destId="{DC01812A-E326-4D57-A739-FD3335ADBB7F}"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8D113D-B02A-46D5-9ECD-FFC8D2FABEE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B758B2B-C30D-434A-B672-77FCED030F4D}">
      <dgm:prSet phldrT="[Text]"/>
      <dgm:spPr/>
      <dgm:t>
        <a:bodyPr/>
        <a:lstStyle/>
        <a:p>
          <a:r>
            <a:rPr lang="en-US" dirty="0" smtClean="0">
              <a:solidFill>
                <a:srgbClr val="FC6D4B"/>
              </a:solidFill>
            </a:rPr>
            <a:t>Fast Facts</a:t>
          </a:r>
          <a:endParaRPr lang="en-US" dirty="0">
            <a:solidFill>
              <a:srgbClr val="FC6D4B"/>
            </a:solidFill>
          </a:endParaRPr>
        </a:p>
      </dgm:t>
    </dgm:pt>
    <dgm:pt modelId="{6BB052B8-5892-4229-AC96-38BE01CA3E85}" type="parTrans" cxnId="{5FCB72BA-E6C5-42DB-A490-6DF505543177}">
      <dgm:prSet/>
      <dgm:spPr/>
      <dgm:t>
        <a:bodyPr/>
        <a:lstStyle/>
        <a:p>
          <a:endParaRPr lang="en-US"/>
        </a:p>
      </dgm:t>
    </dgm:pt>
    <dgm:pt modelId="{F062F62E-400F-408E-887E-A36EA607CD50}" type="sibTrans" cxnId="{5FCB72BA-E6C5-42DB-A490-6DF505543177}">
      <dgm:prSet/>
      <dgm:spPr/>
      <dgm:t>
        <a:bodyPr/>
        <a:lstStyle/>
        <a:p>
          <a:endParaRPr lang="en-US"/>
        </a:p>
      </dgm:t>
    </dgm:pt>
    <dgm:pt modelId="{1B409BF9-79A8-4822-AB6D-9E0C25D7C41D}">
      <dgm:prSet phldrT="[Text]" custT="1"/>
      <dgm:spPr/>
      <dgm:t>
        <a:bodyPr/>
        <a:lstStyle/>
        <a:p>
          <a:r>
            <a:rPr lang="en-US" sz="2800" dirty="0" smtClean="0"/>
            <a:t>USDE recognizes ACEND as the accrediting body for nutrition and dietetics education programs</a:t>
          </a:r>
          <a:endParaRPr lang="en-US" sz="2800" dirty="0"/>
        </a:p>
      </dgm:t>
    </dgm:pt>
    <dgm:pt modelId="{52BA324C-6948-4512-9BF4-842F239DA0DB}" type="parTrans" cxnId="{8D56E0E5-D0E0-4D92-AF4E-79DDA52B43DF}">
      <dgm:prSet/>
      <dgm:spPr/>
      <dgm:t>
        <a:bodyPr/>
        <a:lstStyle/>
        <a:p>
          <a:endParaRPr lang="en-US"/>
        </a:p>
      </dgm:t>
    </dgm:pt>
    <dgm:pt modelId="{494B5536-6896-48C1-8CE1-F92B947CCE2C}" type="sibTrans" cxnId="{8D56E0E5-D0E0-4D92-AF4E-79DDA52B43DF}">
      <dgm:prSet/>
      <dgm:spPr/>
      <dgm:t>
        <a:bodyPr/>
        <a:lstStyle/>
        <a:p>
          <a:endParaRPr lang="en-US"/>
        </a:p>
      </dgm:t>
    </dgm:pt>
    <dgm:pt modelId="{5FF70C40-4D5E-4979-B63E-427EBAA4A771}">
      <dgm:prSet phldrT="[Text]" custT="1"/>
      <dgm:spPr/>
      <dgm:t>
        <a:bodyPr/>
        <a:lstStyle/>
        <a:p>
          <a:r>
            <a:rPr lang="en-US" sz="2800" dirty="0" smtClean="0">
              <a:solidFill>
                <a:schemeClr val="tx2">
                  <a:lumMod val="50000"/>
                </a:schemeClr>
              </a:solidFill>
              <a:latin typeface="+mn-lt"/>
            </a:rPr>
            <a:t>ACEND assures the quality of nutrition and dietetics education through a peer review process</a:t>
          </a:r>
          <a:endParaRPr lang="en-US" sz="2800" dirty="0"/>
        </a:p>
      </dgm:t>
    </dgm:pt>
    <dgm:pt modelId="{B4C83F8C-CBD8-4B90-B6A0-30D7D7463320}" type="parTrans" cxnId="{BB237623-0052-4687-A59A-EA03D59807A6}">
      <dgm:prSet/>
      <dgm:spPr/>
      <dgm:t>
        <a:bodyPr/>
        <a:lstStyle/>
        <a:p>
          <a:endParaRPr lang="en-US"/>
        </a:p>
      </dgm:t>
    </dgm:pt>
    <dgm:pt modelId="{1E737C0F-4A91-47CB-BD98-17B8C5D417D0}" type="sibTrans" cxnId="{BB237623-0052-4687-A59A-EA03D59807A6}">
      <dgm:prSet/>
      <dgm:spPr/>
      <dgm:t>
        <a:bodyPr/>
        <a:lstStyle/>
        <a:p>
          <a:endParaRPr lang="en-US"/>
        </a:p>
      </dgm:t>
    </dgm:pt>
    <dgm:pt modelId="{3CAACAE4-DF7E-4BB1-A868-0FEDF1489F3E}">
      <dgm:prSet phldrT="[Text]" custT="1"/>
      <dgm:spPr/>
      <dgm:t>
        <a:bodyPr/>
        <a:lstStyle/>
        <a:p>
          <a:r>
            <a:rPr lang="en-US" sz="2800" dirty="0" smtClean="0">
              <a:solidFill>
                <a:schemeClr val="tx2">
                  <a:lumMod val="50000"/>
                </a:schemeClr>
              </a:solidFill>
              <a:latin typeface="+mn-lt"/>
            </a:rPr>
            <a:t>All accreditation decisions are made by a board of directors, comprised of educators, practitioners, student members and public members</a:t>
          </a:r>
          <a:endParaRPr lang="en-US" sz="2800" dirty="0"/>
        </a:p>
      </dgm:t>
    </dgm:pt>
    <dgm:pt modelId="{70EED185-59D5-4256-B21A-9D8DBB286658}" type="parTrans" cxnId="{080E3A79-C546-4CD1-A6B5-68AEB6C31616}">
      <dgm:prSet/>
      <dgm:spPr/>
      <dgm:t>
        <a:bodyPr/>
        <a:lstStyle/>
        <a:p>
          <a:endParaRPr lang="en-US"/>
        </a:p>
      </dgm:t>
    </dgm:pt>
    <dgm:pt modelId="{8B562D79-7DB4-443B-A8CB-17B0B183CB57}" type="sibTrans" cxnId="{080E3A79-C546-4CD1-A6B5-68AEB6C31616}">
      <dgm:prSet/>
      <dgm:spPr/>
      <dgm:t>
        <a:bodyPr/>
        <a:lstStyle/>
        <a:p>
          <a:endParaRPr lang="en-US"/>
        </a:p>
      </dgm:t>
    </dgm:pt>
    <dgm:pt modelId="{AFD668DE-D0AD-411C-8B26-6F2985B84240}" type="pres">
      <dgm:prSet presAssocID="{408D113D-B02A-46D5-9ECD-FFC8D2FABEE4}" presName="vert0" presStyleCnt="0">
        <dgm:presLayoutVars>
          <dgm:dir/>
          <dgm:animOne val="branch"/>
          <dgm:animLvl val="lvl"/>
        </dgm:presLayoutVars>
      </dgm:prSet>
      <dgm:spPr/>
      <dgm:t>
        <a:bodyPr/>
        <a:lstStyle/>
        <a:p>
          <a:endParaRPr lang="en-US"/>
        </a:p>
      </dgm:t>
    </dgm:pt>
    <dgm:pt modelId="{E56B6B53-C471-47CB-B6E6-AC12EB89DCAA}" type="pres">
      <dgm:prSet presAssocID="{FB758B2B-C30D-434A-B672-77FCED030F4D}" presName="thickLine" presStyleLbl="alignNode1" presStyleIdx="0" presStyleCnt="1"/>
      <dgm:spPr/>
    </dgm:pt>
    <dgm:pt modelId="{AD6895FF-7065-4B5D-B93C-F5C9A9A2165D}" type="pres">
      <dgm:prSet presAssocID="{FB758B2B-C30D-434A-B672-77FCED030F4D}" presName="horz1" presStyleCnt="0"/>
      <dgm:spPr/>
    </dgm:pt>
    <dgm:pt modelId="{0A0FD6EF-8034-4A3A-B7AA-2D1890599AD3}" type="pres">
      <dgm:prSet presAssocID="{FB758B2B-C30D-434A-B672-77FCED030F4D}" presName="tx1" presStyleLbl="revTx" presStyleIdx="0" presStyleCnt="4"/>
      <dgm:spPr/>
      <dgm:t>
        <a:bodyPr/>
        <a:lstStyle/>
        <a:p>
          <a:endParaRPr lang="en-US"/>
        </a:p>
      </dgm:t>
    </dgm:pt>
    <dgm:pt modelId="{01ECF956-6A38-4D2A-9CA1-1FFA916BCEC4}" type="pres">
      <dgm:prSet presAssocID="{FB758B2B-C30D-434A-B672-77FCED030F4D}" presName="vert1" presStyleCnt="0"/>
      <dgm:spPr/>
    </dgm:pt>
    <dgm:pt modelId="{234A7D5F-BAE2-453F-83E7-FD9F87F37A87}" type="pres">
      <dgm:prSet presAssocID="{1B409BF9-79A8-4822-AB6D-9E0C25D7C41D}" presName="vertSpace2a" presStyleCnt="0"/>
      <dgm:spPr/>
    </dgm:pt>
    <dgm:pt modelId="{25CCC665-558B-4694-9AC1-EF35EA628AB7}" type="pres">
      <dgm:prSet presAssocID="{1B409BF9-79A8-4822-AB6D-9E0C25D7C41D}" presName="horz2" presStyleCnt="0"/>
      <dgm:spPr/>
    </dgm:pt>
    <dgm:pt modelId="{8B0BF97D-2CFB-4A0C-B21D-F425B59186F8}" type="pres">
      <dgm:prSet presAssocID="{1B409BF9-79A8-4822-AB6D-9E0C25D7C41D}" presName="horzSpace2" presStyleCnt="0"/>
      <dgm:spPr/>
    </dgm:pt>
    <dgm:pt modelId="{1B5F1A70-C10C-4B02-AD5E-7DBD8171590C}" type="pres">
      <dgm:prSet presAssocID="{1B409BF9-79A8-4822-AB6D-9E0C25D7C41D}" presName="tx2" presStyleLbl="revTx" presStyleIdx="1" presStyleCnt="4"/>
      <dgm:spPr/>
      <dgm:t>
        <a:bodyPr/>
        <a:lstStyle/>
        <a:p>
          <a:endParaRPr lang="en-US"/>
        </a:p>
      </dgm:t>
    </dgm:pt>
    <dgm:pt modelId="{50F61A7A-65D5-4029-B737-7C3381DF35EF}" type="pres">
      <dgm:prSet presAssocID="{1B409BF9-79A8-4822-AB6D-9E0C25D7C41D}" presName="vert2" presStyleCnt="0"/>
      <dgm:spPr/>
    </dgm:pt>
    <dgm:pt modelId="{C19B70B1-5A93-4D26-B8AD-C6092273B39C}" type="pres">
      <dgm:prSet presAssocID="{1B409BF9-79A8-4822-AB6D-9E0C25D7C41D}" presName="thinLine2b" presStyleLbl="callout" presStyleIdx="0" presStyleCnt="3"/>
      <dgm:spPr/>
    </dgm:pt>
    <dgm:pt modelId="{6C89EF76-424D-4FC4-BF2F-83012C6A70EA}" type="pres">
      <dgm:prSet presAssocID="{1B409BF9-79A8-4822-AB6D-9E0C25D7C41D}" presName="vertSpace2b" presStyleCnt="0"/>
      <dgm:spPr/>
    </dgm:pt>
    <dgm:pt modelId="{8CA6205C-573A-49C4-8FD4-83EE6570BB1F}" type="pres">
      <dgm:prSet presAssocID="{5FF70C40-4D5E-4979-B63E-427EBAA4A771}" presName="horz2" presStyleCnt="0"/>
      <dgm:spPr/>
    </dgm:pt>
    <dgm:pt modelId="{2416B05D-84B7-4C87-B951-40779C9F4011}" type="pres">
      <dgm:prSet presAssocID="{5FF70C40-4D5E-4979-B63E-427EBAA4A771}" presName="horzSpace2" presStyleCnt="0"/>
      <dgm:spPr/>
    </dgm:pt>
    <dgm:pt modelId="{8E5934CC-9A9E-4C0F-8063-D6DB0EDB3D37}" type="pres">
      <dgm:prSet presAssocID="{5FF70C40-4D5E-4979-B63E-427EBAA4A771}" presName="tx2" presStyleLbl="revTx" presStyleIdx="2" presStyleCnt="4"/>
      <dgm:spPr/>
      <dgm:t>
        <a:bodyPr/>
        <a:lstStyle/>
        <a:p>
          <a:endParaRPr lang="en-US"/>
        </a:p>
      </dgm:t>
    </dgm:pt>
    <dgm:pt modelId="{3708A9E7-1F6D-46A8-AD60-1C8F0B337383}" type="pres">
      <dgm:prSet presAssocID="{5FF70C40-4D5E-4979-B63E-427EBAA4A771}" presName="vert2" presStyleCnt="0"/>
      <dgm:spPr/>
    </dgm:pt>
    <dgm:pt modelId="{741B8975-4D3B-4147-A0DD-232A48F1C8AA}" type="pres">
      <dgm:prSet presAssocID="{5FF70C40-4D5E-4979-B63E-427EBAA4A771}" presName="thinLine2b" presStyleLbl="callout" presStyleIdx="1" presStyleCnt="3"/>
      <dgm:spPr/>
    </dgm:pt>
    <dgm:pt modelId="{354A677B-C970-4139-9A85-33A50DB5D0D7}" type="pres">
      <dgm:prSet presAssocID="{5FF70C40-4D5E-4979-B63E-427EBAA4A771}" presName="vertSpace2b" presStyleCnt="0"/>
      <dgm:spPr/>
    </dgm:pt>
    <dgm:pt modelId="{00C83482-B633-49E3-85EC-88838ED5ADB7}" type="pres">
      <dgm:prSet presAssocID="{3CAACAE4-DF7E-4BB1-A868-0FEDF1489F3E}" presName="horz2" presStyleCnt="0"/>
      <dgm:spPr/>
    </dgm:pt>
    <dgm:pt modelId="{4FDC6656-1198-454F-A1D9-ED95FC85372E}" type="pres">
      <dgm:prSet presAssocID="{3CAACAE4-DF7E-4BB1-A868-0FEDF1489F3E}" presName="horzSpace2" presStyleCnt="0"/>
      <dgm:spPr/>
    </dgm:pt>
    <dgm:pt modelId="{F8510D10-0BCA-4F42-BF3F-D37EEECC87B2}" type="pres">
      <dgm:prSet presAssocID="{3CAACAE4-DF7E-4BB1-A868-0FEDF1489F3E}" presName="tx2" presStyleLbl="revTx" presStyleIdx="3" presStyleCnt="4"/>
      <dgm:spPr/>
      <dgm:t>
        <a:bodyPr/>
        <a:lstStyle/>
        <a:p>
          <a:endParaRPr lang="en-US"/>
        </a:p>
      </dgm:t>
    </dgm:pt>
    <dgm:pt modelId="{38AF903B-92DC-44F7-A4E5-9AEF1A51290A}" type="pres">
      <dgm:prSet presAssocID="{3CAACAE4-DF7E-4BB1-A868-0FEDF1489F3E}" presName="vert2" presStyleCnt="0"/>
      <dgm:spPr/>
    </dgm:pt>
    <dgm:pt modelId="{5F63E522-22E8-44DD-A3B9-7EDF45F98DFE}" type="pres">
      <dgm:prSet presAssocID="{3CAACAE4-DF7E-4BB1-A868-0FEDF1489F3E}" presName="thinLine2b" presStyleLbl="callout" presStyleIdx="2" presStyleCnt="3"/>
      <dgm:spPr/>
    </dgm:pt>
    <dgm:pt modelId="{33FEA822-BCC0-4938-BB0E-AE71CE7F1491}" type="pres">
      <dgm:prSet presAssocID="{3CAACAE4-DF7E-4BB1-A868-0FEDF1489F3E}" presName="vertSpace2b" presStyleCnt="0"/>
      <dgm:spPr/>
    </dgm:pt>
  </dgm:ptLst>
  <dgm:cxnLst>
    <dgm:cxn modelId="{E040462E-28F5-4FCB-A496-32983DEDDDF2}" type="presOf" srcId="{1B409BF9-79A8-4822-AB6D-9E0C25D7C41D}" destId="{1B5F1A70-C10C-4B02-AD5E-7DBD8171590C}" srcOrd="0" destOrd="0" presId="urn:microsoft.com/office/officeart/2008/layout/LinedList"/>
    <dgm:cxn modelId="{5FCB72BA-E6C5-42DB-A490-6DF505543177}" srcId="{408D113D-B02A-46D5-9ECD-FFC8D2FABEE4}" destId="{FB758B2B-C30D-434A-B672-77FCED030F4D}" srcOrd="0" destOrd="0" parTransId="{6BB052B8-5892-4229-AC96-38BE01CA3E85}" sibTransId="{F062F62E-400F-408E-887E-A36EA607CD50}"/>
    <dgm:cxn modelId="{6036A908-49E7-42C2-B95A-D70C2B089611}" type="presOf" srcId="{3CAACAE4-DF7E-4BB1-A868-0FEDF1489F3E}" destId="{F8510D10-0BCA-4F42-BF3F-D37EEECC87B2}" srcOrd="0" destOrd="0" presId="urn:microsoft.com/office/officeart/2008/layout/LinedList"/>
    <dgm:cxn modelId="{033EFE0A-E845-40BA-821C-C0D3127BC8EC}" type="presOf" srcId="{FB758B2B-C30D-434A-B672-77FCED030F4D}" destId="{0A0FD6EF-8034-4A3A-B7AA-2D1890599AD3}" srcOrd="0" destOrd="0" presId="urn:microsoft.com/office/officeart/2008/layout/LinedList"/>
    <dgm:cxn modelId="{8D56E0E5-D0E0-4D92-AF4E-79DDA52B43DF}" srcId="{FB758B2B-C30D-434A-B672-77FCED030F4D}" destId="{1B409BF9-79A8-4822-AB6D-9E0C25D7C41D}" srcOrd="0" destOrd="0" parTransId="{52BA324C-6948-4512-9BF4-842F239DA0DB}" sibTransId="{494B5536-6896-48C1-8CE1-F92B947CCE2C}"/>
    <dgm:cxn modelId="{BB237623-0052-4687-A59A-EA03D59807A6}" srcId="{FB758B2B-C30D-434A-B672-77FCED030F4D}" destId="{5FF70C40-4D5E-4979-B63E-427EBAA4A771}" srcOrd="1" destOrd="0" parTransId="{B4C83F8C-CBD8-4B90-B6A0-30D7D7463320}" sibTransId="{1E737C0F-4A91-47CB-BD98-17B8C5D417D0}"/>
    <dgm:cxn modelId="{080E3A79-C546-4CD1-A6B5-68AEB6C31616}" srcId="{FB758B2B-C30D-434A-B672-77FCED030F4D}" destId="{3CAACAE4-DF7E-4BB1-A868-0FEDF1489F3E}" srcOrd="2" destOrd="0" parTransId="{70EED185-59D5-4256-B21A-9D8DBB286658}" sibTransId="{8B562D79-7DB4-443B-A8CB-17B0B183CB57}"/>
    <dgm:cxn modelId="{26623CCB-2977-4A1F-AF8D-607E2F865DDA}" type="presOf" srcId="{5FF70C40-4D5E-4979-B63E-427EBAA4A771}" destId="{8E5934CC-9A9E-4C0F-8063-D6DB0EDB3D37}" srcOrd="0" destOrd="0" presId="urn:microsoft.com/office/officeart/2008/layout/LinedList"/>
    <dgm:cxn modelId="{B9E4BA4F-C436-47DB-BBFC-1A896981EA33}" type="presOf" srcId="{408D113D-B02A-46D5-9ECD-FFC8D2FABEE4}" destId="{AFD668DE-D0AD-411C-8B26-6F2985B84240}" srcOrd="0" destOrd="0" presId="urn:microsoft.com/office/officeart/2008/layout/LinedList"/>
    <dgm:cxn modelId="{65FEBD43-5B1E-4A94-8F6E-0E77B441EA3D}" type="presParOf" srcId="{AFD668DE-D0AD-411C-8B26-6F2985B84240}" destId="{E56B6B53-C471-47CB-B6E6-AC12EB89DCAA}" srcOrd="0" destOrd="0" presId="urn:microsoft.com/office/officeart/2008/layout/LinedList"/>
    <dgm:cxn modelId="{4FD2C1B3-89BF-4A8B-AABB-21C08313FDC3}" type="presParOf" srcId="{AFD668DE-D0AD-411C-8B26-6F2985B84240}" destId="{AD6895FF-7065-4B5D-B93C-F5C9A9A2165D}" srcOrd="1" destOrd="0" presId="urn:microsoft.com/office/officeart/2008/layout/LinedList"/>
    <dgm:cxn modelId="{8A3A7F7C-83B5-440C-8A25-B46D4C24CA4B}" type="presParOf" srcId="{AD6895FF-7065-4B5D-B93C-F5C9A9A2165D}" destId="{0A0FD6EF-8034-4A3A-B7AA-2D1890599AD3}" srcOrd="0" destOrd="0" presId="urn:microsoft.com/office/officeart/2008/layout/LinedList"/>
    <dgm:cxn modelId="{4D727350-42E1-4B6F-AFBC-16023CB98AA5}" type="presParOf" srcId="{AD6895FF-7065-4B5D-B93C-F5C9A9A2165D}" destId="{01ECF956-6A38-4D2A-9CA1-1FFA916BCEC4}" srcOrd="1" destOrd="0" presId="urn:microsoft.com/office/officeart/2008/layout/LinedList"/>
    <dgm:cxn modelId="{2E9258F4-A7D8-4952-B369-98E7A97839D7}" type="presParOf" srcId="{01ECF956-6A38-4D2A-9CA1-1FFA916BCEC4}" destId="{234A7D5F-BAE2-453F-83E7-FD9F87F37A87}" srcOrd="0" destOrd="0" presId="urn:microsoft.com/office/officeart/2008/layout/LinedList"/>
    <dgm:cxn modelId="{07089521-4828-41E5-849F-0865A8689C5B}" type="presParOf" srcId="{01ECF956-6A38-4D2A-9CA1-1FFA916BCEC4}" destId="{25CCC665-558B-4694-9AC1-EF35EA628AB7}" srcOrd="1" destOrd="0" presId="urn:microsoft.com/office/officeart/2008/layout/LinedList"/>
    <dgm:cxn modelId="{AD1F1C02-1103-48AA-806F-4889E52FAE9A}" type="presParOf" srcId="{25CCC665-558B-4694-9AC1-EF35EA628AB7}" destId="{8B0BF97D-2CFB-4A0C-B21D-F425B59186F8}" srcOrd="0" destOrd="0" presId="urn:microsoft.com/office/officeart/2008/layout/LinedList"/>
    <dgm:cxn modelId="{E67C97CA-B10F-49AD-8B67-83CC4F6ACB52}" type="presParOf" srcId="{25CCC665-558B-4694-9AC1-EF35EA628AB7}" destId="{1B5F1A70-C10C-4B02-AD5E-7DBD8171590C}" srcOrd="1" destOrd="0" presId="urn:microsoft.com/office/officeart/2008/layout/LinedList"/>
    <dgm:cxn modelId="{5F54CFD9-773D-426B-856B-C7913AEB0E14}" type="presParOf" srcId="{25CCC665-558B-4694-9AC1-EF35EA628AB7}" destId="{50F61A7A-65D5-4029-B737-7C3381DF35EF}" srcOrd="2" destOrd="0" presId="urn:microsoft.com/office/officeart/2008/layout/LinedList"/>
    <dgm:cxn modelId="{90C8D760-72E9-44AB-9F7B-C5A2EE117C4B}" type="presParOf" srcId="{01ECF956-6A38-4D2A-9CA1-1FFA916BCEC4}" destId="{C19B70B1-5A93-4D26-B8AD-C6092273B39C}" srcOrd="2" destOrd="0" presId="urn:microsoft.com/office/officeart/2008/layout/LinedList"/>
    <dgm:cxn modelId="{E3B00A38-DC52-407D-8922-27AF372462E6}" type="presParOf" srcId="{01ECF956-6A38-4D2A-9CA1-1FFA916BCEC4}" destId="{6C89EF76-424D-4FC4-BF2F-83012C6A70EA}" srcOrd="3" destOrd="0" presId="urn:microsoft.com/office/officeart/2008/layout/LinedList"/>
    <dgm:cxn modelId="{8169076F-E7AA-4B4C-930F-6854B28694BC}" type="presParOf" srcId="{01ECF956-6A38-4D2A-9CA1-1FFA916BCEC4}" destId="{8CA6205C-573A-49C4-8FD4-83EE6570BB1F}" srcOrd="4" destOrd="0" presId="urn:microsoft.com/office/officeart/2008/layout/LinedList"/>
    <dgm:cxn modelId="{70CF2C08-D761-4428-9653-645D7A97EBC2}" type="presParOf" srcId="{8CA6205C-573A-49C4-8FD4-83EE6570BB1F}" destId="{2416B05D-84B7-4C87-B951-40779C9F4011}" srcOrd="0" destOrd="0" presId="urn:microsoft.com/office/officeart/2008/layout/LinedList"/>
    <dgm:cxn modelId="{75E13D19-78D4-49EC-917A-74446DCE6719}" type="presParOf" srcId="{8CA6205C-573A-49C4-8FD4-83EE6570BB1F}" destId="{8E5934CC-9A9E-4C0F-8063-D6DB0EDB3D37}" srcOrd="1" destOrd="0" presId="urn:microsoft.com/office/officeart/2008/layout/LinedList"/>
    <dgm:cxn modelId="{61CA3DD7-349E-4B13-810F-E564A4C3A1DE}" type="presParOf" srcId="{8CA6205C-573A-49C4-8FD4-83EE6570BB1F}" destId="{3708A9E7-1F6D-46A8-AD60-1C8F0B337383}" srcOrd="2" destOrd="0" presId="urn:microsoft.com/office/officeart/2008/layout/LinedList"/>
    <dgm:cxn modelId="{69A85BDF-3C35-4BBD-AC9D-12F8C94B71D2}" type="presParOf" srcId="{01ECF956-6A38-4D2A-9CA1-1FFA916BCEC4}" destId="{741B8975-4D3B-4147-A0DD-232A48F1C8AA}" srcOrd="5" destOrd="0" presId="urn:microsoft.com/office/officeart/2008/layout/LinedList"/>
    <dgm:cxn modelId="{DF3CF65A-C30B-4B50-885E-CE025B8D5AA6}" type="presParOf" srcId="{01ECF956-6A38-4D2A-9CA1-1FFA916BCEC4}" destId="{354A677B-C970-4139-9A85-33A50DB5D0D7}" srcOrd="6" destOrd="0" presId="urn:microsoft.com/office/officeart/2008/layout/LinedList"/>
    <dgm:cxn modelId="{3C479A97-A5A0-426F-8002-9AE1811C049C}" type="presParOf" srcId="{01ECF956-6A38-4D2A-9CA1-1FFA916BCEC4}" destId="{00C83482-B633-49E3-85EC-88838ED5ADB7}" srcOrd="7" destOrd="0" presId="urn:microsoft.com/office/officeart/2008/layout/LinedList"/>
    <dgm:cxn modelId="{7763EE40-A2BB-4313-8FF3-413646687A6F}" type="presParOf" srcId="{00C83482-B633-49E3-85EC-88838ED5ADB7}" destId="{4FDC6656-1198-454F-A1D9-ED95FC85372E}" srcOrd="0" destOrd="0" presId="urn:microsoft.com/office/officeart/2008/layout/LinedList"/>
    <dgm:cxn modelId="{79A78724-48C2-4BCE-9DCF-846FB9D5FD06}" type="presParOf" srcId="{00C83482-B633-49E3-85EC-88838ED5ADB7}" destId="{F8510D10-0BCA-4F42-BF3F-D37EEECC87B2}" srcOrd="1" destOrd="0" presId="urn:microsoft.com/office/officeart/2008/layout/LinedList"/>
    <dgm:cxn modelId="{830DF5A6-621E-48E1-9910-050BBDCE5FF1}" type="presParOf" srcId="{00C83482-B633-49E3-85EC-88838ED5ADB7}" destId="{38AF903B-92DC-44F7-A4E5-9AEF1A51290A}" srcOrd="2" destOrd="0" presId="urn:microsoft.com/office/officeart/2008/layout/LinedList"/>
    <dgm:cxn modelId="{2737C237-1F1C-45A8-97A3-F053BBA2237A}" type="presParOf" srcId="{01ECF956-6A38-4D2A-9CA1-1FFA916BCEC4}" destId="{5F63E522-22E8-44DD-A3B9-7EDF45F98DFE}" srcOrd="8" destOrd="0" presId="urn:microsoft.com/office/officeart/2008/layout/LinedList"/>
    <dgm:cxn modelId="{29E21B0E-1083-4C89-817F-6E4ECBE8F4DA}" type="presParOf" srcId="{01ECF956-6A38-4D2A-9CA1-1FFA916BCEC4}" destId="{33FEA822-BCC0-4938-BB0E-AE71CE7F1491}" srcOrd="9"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57DF9CE2-86BB-4A44-8B75-ACCFFA9FB923}" type="datetimeFigureOut">
              <a:rPr lang="en-US" smtClean="0"/>
              <a:t>2/15/2019</a:t>
            </a:fld>
            <a:endParaRPr lang="en-US"/>
          </a:p>
        </p:txBody>
      </p:sp>
      <p:sp>
        <p:nvSpPr>
          <p:cNvPr id="4" name="Footer Placeholder 3"/>
          <p:cNvSpPr>
            <a:spLocks noGrp="1"/>
          </p:cNvSpPr>
          <p:nvPr>
            <p:ph type="ftr" sz="quarter" idx="2"/>
          </p:nvPr>
        </p:nvSpPr>
        <p:spPr>
          <a:xfrm>
            <a:off x="-1" y="8846554"/>
            <a:ext cx="6856413" cy="467310"/>
          </a:xfrm>
          <a:prstGeom prst="rect">
            <a:avLst/>
          </a:prstGeom>
        </p:spPr>
        <p:txBody>
          <a:bodyPr vert="horz" lIns="91440" tIns="45720" rIns="91440" bIns="45720" rtlCol="0" anchor="b"/>
          <a:lstStyle>
            <a:lvl1pPr algn="l">
              <a:defRPr sz="1200"/>
            </a:lvl1pPr>
          </a:lstStyle>
          <a:p>
            <a:r>
              <a:rPr lang="en-US" sz="1000" dirty="0"/>
              <a:t>Copyright </a:t>
            </a:r>
            <a:r>
              <a:rPr lang="en-US" sz="1000"/>
              <a:t>© </a:t>
            </a:r>
            <a:r>
              <a:rPr lang="en-US" sz="1000" smtClean="0"/>
              <a:t>2017. </a:t>
            </a:r>
            <a:r>
              <a:rPr lang="en-US" sz="1000" dirty="0"/>
              <a:t>This presentation is the property of the Accreditation Council for Education in Nutrition and Dietetics. No part of this presentation may be used without prior permission of the owner</a:t>
            </a:r>
            <a:r>
              <a:rPr lang="en-US" sz="1000" dirty="0" smtClean="0"/>
              <a:t>.</a:t>
            </a:r>
            <a:endParaRPr lang="en-US" sz="1000" dirty="0"/>
          </a:p>
        </p:txBody>
      </p:sp>
    </p:spTree>
    <p:extLst>
      <p:ext uri="{BB962C8B-B14F-4D97-AF65-F5344CB8AC3E}">
        <p14:creationId xmlns:p14="http://schemas.microsoft.com/office/powerpoint/2010/main" val="3855993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CFCDF212-9816-422B-8F92-B004FDBDBDAD}" type="datetimeFigureOut">
              <a:rPr lang="en-US" smtClean="0"/>
              <a:t>2/15/2019</a:t>
            </a:fld>
            <a:endParaRPr lang="en-US"/>
          </a:p>
        </p:txBody>
      </p:sp>
      <p:sp>
        <p:nvSpPr>
          <p:cNvPr id="4" name="Slide Image Placeholder 3"/>
          <p:cNvSpPr>
            <a:spLocks noGrp="1" noRot="1" noChangeAspect="1"/>
          </p:cNvSpPr>
          <p:nvPr>
            <p:ph type="sldImg" idx="2"/>
          </p:nvPr>
        </p:nvSpPr>
        <p:spPr>
          <a:xfrm>
            <a:off x="1333500" y="1163638"/>
            <a:ext cx="4191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BA0664C5-5450-4A8C-BB2F-0F578F68B0F5}" type="slidenum">
              <a:rPr lang="en-US" smtClean="0"/>
              <a:t>‹#›</a:t>
            </a:fld>
            <a:endParaRPr lang="en-US"/>
          </a:p>
        </p:txBody>
      </p:sp>
    </p:spTree>
    <p:extLst>
      <p:ext uri="{BB962C8B-B14F-4D97-AF65-F5344CB8AC3E}">
        <p14:creationId xmlns:p14="http://schemas.microsoft.com/office/powerpoint/2010/main" val="1302182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p:spPr>
      </p:sp>
      <p:sp>
        <p:nvSpPr>
          <p:cNvPr id="3" name="Notes Placeholder 2"/>
          <p:cNvSpPr>
            <a:spLocks noGrp="1"/>
          </p:cNvSpPr>
          <p:nvPr>
            <p:ph type="body" idx="1"/>
          </p:nvPr>
        </p:nvSpPr>
        <p:spPr/>
        <p:txBody>
          <a:bodyPr/>
          <a:lstStyle/>
          <a:p>
            <a:r>
              <a:rPr lang="en-US" dirty="0" smtClean="0"/>
              <a:t>Welcome to the ACEND 2017 Accreditation</a:t>
            </a:r>
            <a:r>
              <a:rPr lang="en-US" baseline="0" dirty="0" smtClean="0"/>
              <a:t> Standards Overview for Faculty and Preceptors. I am Cheryl Williams, one of the ACEND Managers of Education Program Accreditation. This training is intended as a supplement to faculty and preceptor trainings provided by ACEND-accredited programs as an orientation to ACEND and the role of faculty and preceptors in the accreditation process. This training, used in conjunction with a program-led review of the ACEND-required knowledge and competencies, will assist programs in being compliant with 2017 ACEND Accreditation Standard 7.</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1</a:t>
            </a:fld>
            <a:endParaRPr lang="en-US"/>
          </a:p>
        </p:txBody>
      </p:sp>
    </p:spTree>
    <p:extLst>
      <p:ext uri="{BB962C8B-B14F-4D97-AF65-F5344CB8AC3E}">
        <p14:creationId xmlns:p14="http://schemas.microsoft.com/office/powerpoint/2010/main" val="1677295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 5 contains</a:t>
            </a:r>
            <a:r>
              <a:rPr lang="en-US" baseline="0" dirty="0" smtClean="0"/>
              <a:t> all of the requirements for an ACEND-accredited program’s curriculum. I will discuss each required element in this standard, as Faculty and Preceptors are the primary individuals responsible with implementing curriculum. </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10</a:t>
            </a:fld>
            <a:endParaRPr lang="en-US"/>
          </a:p>
        </p:txBody>
      </p:sp>
    </p:spTree>
    <p:extLst>
      <p:ext uri="{BB962C8B-B14F-4D97-AF65-F5344CB8AC3E}">
        <p14:creationId xmlns:p14="http://schemas.microsoft.com/office/powerpoint/2010/main" val="3897950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Required Element</a:t>
            </a:r>
            <a:r>
              <a:rPr lang="en-US" sz="1200" baseline="0" dirty="0" smtClean="0"/>
              <a:t> 5.1 contains all of the topics and skills that must be included in the curriculum of an ACEND-accredited program. The program’s curriculum must be designed to ensure the breadth and depth of requisite knowledge and skills needed for: entry-level practice as a registered dietitian nutritionist (CP, ISPP, DI, IDE); nutrition and dietetics technician, registered (DT); dietitian (FDE); entry to supervised practice to become a registered dietitian nutritionist for (DPDs)</a:t>
            </a:r>
          </a:p>
          <a:p>
            <a:endParaRPr lang="en-US" sz="1200" baseline="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11</a:t>
            </a:fld>
            <a:endParaRPr lang="en-US"/>
          </a:p>
        </p:txBody>
      </p:sp>
    </p:spTree>
    <p:extLst>
      <p:ext uri="{BB962C8B-B14F-4D97-AF65-F5344CB8AC3E}">
        <p14:creationId xmlns:p14="http://schemas.microsoft.com/office/powerpoint/2010/main" val="2142442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the three items in Required Element 5.1.</a:t>
            </a:r>
          </a:p>
          <a:p>
            <a:pPr marL="228600" indent="-228600">
              <a:buAutoNum type="arabicParenR"/>
            </a:pPr>
            <a:r>
              <a:rPr lang="en-US" baseline="0" dirty="0" smtClean="0"/>
              <a:t>First are Required Components. These are broad topics that make up the foundation of an ACEND-accredited classroom curriculum. These topics can be covered in prerequisite courses, non-program courses or professional courses or in supervised practice.  The required components piece does not need to be incorporated into DI programs.</a:t>
            </a:r>
          </a:p>
          <a:p>
            <a:pPr marL="228600" indent="-228600">
              <a:buAutoNum type="arabicParenR"/>
            </a:pPr>
            <a:r>
              <a:rPr lang="en-US" baseline="0" dirty="0" smtClean="0"/>
              <a:t>Next are Core Knowledge and Competencies, also known as the KRDNs, CRDNs, KNDTs and CNDTs. These are specific pieces of knowledge and actionable skills that students and interns must learn and then be assessed on for proficiency. Before completing the program, a student MUST demonstrate the achievement of each required knowledge and/or competency, depending on the program type. </a:t>
            </a:r>
          </a:p>
          <a:p>
            <a:pPr marL="228600" indent="-228600">
              <a:buAutoNum type="arabicParenR"/>
            </a:pPr>
            <a:r>
              <a:rPr lang="en-US" dirty="0" smtClean="0"/>
              <a:t>Finally, the</a:t>
            </a:r>
            <a:r>
              <a:rPr lang="en-US" baseline="0" dirty="0" smtClean="0"/>
              <a:t> ACEND standards require supervised practice programs such as DIs, CPs, or ISPPs to establish an area of concentration. </a:t>
            </a:r>
            <a:r>
              <a:rPr lang="en-US" dirty="0" smtClean="0"/>
              <a:t> Concentrations</a:t>
            </a:r>
            <a:r>
              <a:rPr lang="en-US" baseline="0" dirty="0" smtClean="0"/>
              <a:t> are focus areas determined by the program director for RDN supervised practice programs. Depending on your specialty as a faculty member or preceptor, you may be asked to include activities in your course or rotation that give students and interns a greater depth of experience within that concentration area to achieve specific concentration competencies.  The program must include at least two program specific competencies with associated learning activities.</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12</a:t>
            </a:fld>
            <a:endParaRPr lang="en-US"/>
          </a:p>
        </p:txBody>
      </p:sp>
    </p:spTree>
    <p:extLst>
      <p:ext uri="{BB962C8B-B14F-4D97-AF65-F5344CB8AC3E}">
        <p14:creationId xmlns:p14="http://schemas.microsoft.com/office/powerpoint/2010/main" val="3421645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Generally,</a:t>
            </a:r>
            <a:r>
              <a:rPr lang="en-US" baseline="0" dirty="0" smtClean="0"/>
              <a:t> faculty are responsible for teaching the broad topics included in the required components and the core knowledge required by ACEND. Preceptors generally cover the ACEND-required competencies and the competencies that the program creates for their concentrations. </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13</a:t>
            </a:fld>
            <a:endParaRPr lang="en-US"/>
          </a:p>
        </p:txBody>
      </p:sp>
    </p:spTree>
    <p:extLst>
      <p:ext uri="{BB962C8B-B14F-4D97-AF65-F5344CB8AC3E}">
        <p14:creationId xmlns:p14="http://schemas.microsoft.com/office/powerpoint/2010/main" val="528368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some exceptions to this rule if program directors decided to use alternate supervised practice hours. Alternate supervised hours use activities outside of a supervised practice setting, such as role play, case studies and simulations </a:t>
            </a:r>
            <a:r>
              <a:rPr lang="en-US" strike="noStrike" baseline="0" dirty="0" smtClean="0"/>
              <a:t>that enable </a:t>
            </a:r>
            <a:r>
              <a:rPr lang="en-US" baseline="0" dirty="0" smtClean="0"/>
              <a:t>students to learn skills to achieve competencies. Faculty of CP, DT, or DI programs attached to a degree may be asked to include these activities in course work. Make sure to ask your program director to clarify if this is the case in your program.</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14</a:t>
            </a:fld>
            <a:endParaRPr lang="en-US"/>
          </a:p>
        </p:txBody>
      </p:sp>
    </p:spTree>
    <p:extLst>
      <p:ext uri="{BB962C8B-B14F-4D97-AF65-F5344CB8AC3E}">
        <p14:creationId xmlns:p14="http://schemas.microsoft.com/office/powerpoint/2010/main" val="3151827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t>Required Element</a:t>
            </a:r>
            <a:r>
              <a:rPr lang="en-US" sz="1200" b="0" baseline="0" dirty="0" smtClean="0"/>
              <a:t> 5.2 enables programs to establish how their curriculum is organized and where the knowledge requirements and competencies are assessed in the curriculum. </a:t>
            </a:r>
            <a:endParaRPr lang="en-US" sz="1200" b="0" dirty="0" smtClean="0"/>
          </a:p>
          <a:p>
            <a:endParaRPr lang="en-US" b="0" dirty="0"/>
          </a:p>
        </p:txBody>
      </p:sp>
      <p:sp>
        <p:nvSpPr>
          <p:cNvPr id="4" name="Slide Number Placeholder 3"/>
          <p:cNvSpPr>
            <a:spLocks noGrp="1"/>
          </p:cNvSpPr>
          <p:nvPr>
            <p:ph type="sldNum" sz="quarter" idx="10"/>
          </p:nvPr>
        </p:nvSpPr>
        <p:spPr/>
        <p:txBody>
          <a:bodyPr/>
          <a:lstStyle/>
          <a:p>
            <a:fld id="{BA0664C5-5450-4A8C-BB2F-0F578F68B0F5}" type="slidenum">
              <a:rPr lang="en-US" smtClean="0"/>
              <a:t>15</a:t>
            </a:fld>
            <a:endParaRPr lang="en-US"/>
          </a:p>
        </p:txBody>
      </p:sp>
    </p:spTree>
    <p:extLst>
      <p:ext uri="{BB962C8B-B14F-4D97-AF65-F5344CB8AC3E}">
        <p14:creationId xmlns:p14="http://schemas.microsoft.com/office/powerpoint/2010/main" val="3970284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program</a:t>
            </a:r>
            <a:r>
              <a:rPr lang="en-US" baseline="0" dirty="0" smtClean="0"/>
              <a:t> directors may share with you, or ask your help in updating, the curriculum map for the program. The curriculum map shows where each KRDN, CRDN, KNDT or CNDT are addressed in the curriculum. All programs are required to submit this template to ACEND in various reports.</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16</a:t>
            </a:fld>
            <a:endParaRPr lang="en-US"/>
          </a:p>
        </p:txBody>
      </p:sp>
    </p:spTree>
    <p:extLst>
      <p:ext uri="{BB962C8B-B14F-4D97-AF65-F5344CB8AC3E}">
        <p14:creationId xmlns:p14="http://schemas.microsoft.com/office/powerpoint/2010/main" val="851748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a:t>
            </a:r>
            <a:r>
              <a:rPr lang="en-US" baseline="0" dirty="0" smtClean="0"/>
              <a:t> can see, courses and rotations are listed in sequential order and program directors mark where the knowledge and competencies are addressed. Program director may reach out to faculty, staff and preceptors to confirm which knowledge and competencies are included in your instruction or supervised practice rotation. Additionally, ACEND requires that course syllabi and rotation descriptions include the KRDNs, CRDNs, KNDTs or CNDTs with the associated learning activity that are addressed in the course or rotation. Program directors appreciate the support from faculty and preceptors to meet this requirement.</a:t>
            </a:r>
          </a:p>
          <a:p>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17</a:t>
            </a:fld>
            <a:endParaRPr lang="en-US"/>
          </a:p>
        </p:txBody>
      </p:sp>
    </p:spTree>
    <p:extLst>
      <p:ext uri="{BB962C8B-B14F-4D97-AF65-F5344CB8AC3E}">
        <p14:creationId xmlns:p14="http://schemas.microsoft.com/office/powerpoint/2010/main" val="1715173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t>Required Element 5.3 describes</a:t>
            </a:r>
            <a:r>
              <a:rPr lang="en-US" sz="1200" b="0" baseline="0" dirty="0" smtClean="0"/>
              <a:t> what types of learning activities are required by ACEND. Program directors must ensure students learn about a variety of conditions and disease states, populations and cultures within the curriculum. Additionally, programs must include a variety of educational approaches, such as case studies, interdisciplinary team work and hands-on skill building when teaching students and interns, to facilitate learning for individuals with different learning needs.</a:t>
            </a:r>
            <a:endParaRPr lang="en-US" sz="1200" b="0" dirty="0" smtClean="0"/>
          </a:p>
          <a:p>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18</a:t>
            </a:fld>
            <a:endParaRPr lang="en-US"/>
          </a:p>
        </p:txBody>
      </p:sp>
    </p:spTree>
    <p:extLst>
      <p:ext uri="{BB962C8B-B14F-4D97-AF65-F5344CB8AC3E}">
        <p14:creationId xmlns:p14="http://schemas.microsoft.com/office/powerpoint/2010/main" val="1088014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2">
                    <a:lumMod val="50000"/>
                  </a:schemeClr>
                </a:solidFill>
              </a:rPr>
              <a:t>ACEND requires</a:t>
            </a:r>
            <a:r>
              <a:rPr lang="en-US" sz="1200" baseline="0" dirty="0" smtClean="0">
                <a:solidFill>
                  <a:schemeClr val="tx2">
                    <a:lumMod val="50000"/>
                  </a:schemeClr>
                </a:solidFill>
              </a:rPr>
              <a:t> that programs submit a summary of these learning activities in a required template. The program director may ask faculty and preceptors for examples of a learning activity from your course or rotation that is associated with a population or disease state, or request that you include a specific activity within your course or rotation so that all students or interns are exposed to the same information or skill building. </a:t>
            </a:r>
            <a:r>
              <a:rPr lang="en-US" baseline="0" dirty="0" smtClean="0"/>
              <a:t>Program directors appreciate the support of faculty and preceptors in helping to meet this requirement.</a:t>
            </a:r>
          </a:p>
          <a:p>
            <a:endParaRPr lang="en-US" sz="1200" dirty="0">
              <a:solidFill>
                <a:schemeClr val="tx2">
                  <a:lumMod val="50000"/>
                </a:schemeClr>
              </a:solidFill>
            </a:endParaRPr>
          </a:p>
        </p:txBody>
      </p:sp>
      <p:sp>
        <p:nvSpPr>
          <p:cNvPr id="4" name="Slide Number Placeholder 3"/>
          <p:cNvSpPr>
            <a:spLocks noGrp="1"/>
          </p:cNvSpPr>
          <p:nvPr>
            <p:ph type="sldNum" sz="quarter" idx="10"/>
          </p:nvPr>
        </p:nvSpPr>
        <p:spPr/>
        <p:txBody>
          <a:bodyPr/>
          <a:lstStyle/>
          <a:p>
            <a:fld id="{BA0664C5-5450-4A8C-BB2F-0F578F68B0F5}" type="slidenum">
              <a:rPr lang="en-US" smtClean="0"/>
              <a:t>19</a:t>
            </a:fld>
            <a:endParaRPr lang="en-US"/>
          </a:p>
        </p:txBody>
      </p:sp>
    </p:spTree>
    <p:extLst>
      <p:ext uri="{BB962C8B-B14F-4D97-AF65-F5344CB8AC3E}">
        <p14:creationId xmlns:p14="http://schemas.microsoft.com/office/powerpoint/2010/main" val="2236675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As a result of completing this training, you should be able to:</a:t>
            </a:r>
          </a:p>
          <a:p>
            <a:pPr marL="0" indent="0">
              <a:buNone/>
            </a:pPr>
            <a:r>
              <a:rPr lang="en-US" dirty="0" smtClean="0"/>
              <a:t>Explain ACEND’s relationship to the Academy of Nutrition and Dietetics and its role in the accreditation process</a:t>
            </a:r>
          </a:p>
          <a:p>
            <a:pPr marL="0" indent="0">
              <a:buNone/>
            </a:pPr>
            <a:r>
              <a:rPr lang="en-US" dirty="0" smtClean="0"/>
              <a:t>Describe</a:t>
            </a:r>
            <a:r>
              <a:rPr lang="en-US" baseline="0" dirty="0" smtClean="0"/>
              <a:t> the roles of the program director, faculty and preceptors in the accreditation process, and</a:t>
            </a:r>
          </a:p>
          <a:p>
            <a:pPr marL="0" indent="0">
              <a:buNone/>
            </a:pPr>
            <a:r>
              <a:rPr lang="en-US" baseline="0" dirty="0" smtClean="0"/>
              <a:t>Identify key ACEND 2017 Accreditation Standards and Required Elements that are relevant to faculty and preceptors</a:t>
            </a:r>
          </a:p>
        </p:txBody>
      </p:sp>
      <p:sp>
        <p:nvSpPr>
          <p:cNvPr id="4" name="Slide Number Placeholder 3"/>
          <p:cNvSpPr>
            <a:spLocks noGrp="1"/>
          </p:cNvSpPr>
          <p:nvPr>
            <p:ph type="sldNum" sz="quarter" idx="10"/>
          </p:nvPr>
        </p:nvSpPr>
        <p:spPr/>
        <p:txBody>
          <a:bodyPr/>
          <a:lstStyle/>
          <a:p>
            <a:fld id="{BA0664C5-5450-4A8C-BB2F-0F578F68B0F5}" type="slidenum">
              <a:rPr lang="en-US" smtClean="0"/>
              <a:t>2</a:t>
            </a:fld>
            <a:endParaRPr lang="en-US"/>
          </a:p>
        </p:txBody>
      </p:sp>
    </p:spTree>
    <p:extLst>
      <p:ext uri="{BB962C8B-B14F-4D97-AF65-F5344CB8AC3E}">
        <p14:creationId xmlns:p14="http://schemas.microsoft.com/office/powerpoint/2010/main" val="4259276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program director should be in regular communication with the faculty and preceptors participating in the education of program students. If you are a faculty member of the program, you should expect the program director to discuss the following with you: </a:t>
            </a:r>
          </a:p>
          <a:p>
            <a:r>
              <a:rPr lang="en-US" baseline="0" dirty="0" smtClean="0"/>
              <a:t>-Any learning activities from your course used to assess KRDNs or KNDTs, and </a:t>
            </a:r>
          </a:p>
          <a:p>
            <a:r>
              <a:rPr lang="en-US" baseline="0" dirty="0" smtClean="0"/>
              <a:t>-Whether activities in your course will be included as alternate supervised practice hour activities to assess the CRDNs or CNDTs.</a:t>
            </a:r>
          </a:p>
          <a:p>
            <a:endParaRPr lang="en-US" baseline="0" dirty="0" smtClean="0"/>
          </a:p>
          <a:p>
            <a:r>
              <a:rPr lang="en-US" baseline="0" dirty="0" smtClean="0"/>
              <a:t>If you are a preceptor, program directors must provide a program-specific rotation description and assessment materials for the students you are training. In some cases, a preceptor may be working with the program director to create these rotation descriptions and assessment materials. The program director and preceptor should also discuss what is expected of both the student or intern and the preceptor during the rotation so that the appropriate student or intern experience is provided. It is important that each program provide its own materials to preceptors. Preceptors who are </a:t>
            </a:r>
            <a:r>
              <a:rPr lang="en-US" baseline="0" dirty="0" err="1" smtClean="0"/>
              <a:t>precepting</a:t>
            </a:r>
            <a:r>
              <a:rPr lang="en-US" baseline="0" dirty="0" smtClean="0"/>
              <a:t> students from multiple programs, must use the assessment materials from the program a student attends, not materials from any other institutions they may be working with.</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20</a:t>
            </a:fld>
            <a:endParaRPr lang="en-US"/>
          </a:p>
        </p:txBody>
      </p:sp>
    </p:spTree>
    <p:extLst>
      <p:ext uri="{BB962C8B-B14F-4D97-AF65-F5344CB8AC3E}">
        <p14:creationId xmlns:p14="http://schemas.microsoft.com/office/powerpoint/2010/main" val="1799745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 6</a:t>
            </a:r>
            <a:r>
              <a:rPr lang="en-US" baseline="0" dirty="0" smtClean="0"/>
              <a:t> includes requirements for how programs must assess their curriculum to make sure that their students are achieving the required knowledge and competencies.</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21</a:t>
            </a:fld>
            <a:endParaRPr lang="en-US"/>
          </a:p>
        </p:txBody>
      </p:sp>
    </p:spTree>
    <p:extLst>
      <p:ext uri="{BB962C8B-B14F-4D97-AF65-F5344CB8AC3E}">
        <p14:creationId xmlns:p14="http://schemas.microsoft.com/office/powerpoint/2010/main" val="3468208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Required Element 6.1 describes</a:t>
            </a:r>
            <a:r>
              <a:rPr lang="en-US" baseline="0" dirty="0" smtClean="0"/>
              <a:t> the Student Learning Outcomes, or SLO,  Assessment Plan. You may have seen this document if you are helping the program director plan or collect assessment data. The program director must choose one assessment method per knowledge requirement or competency to measure whether students or interns are achieving the required knowledge and competencies. In this plan they also much describe what course or rotation this assessment method occurs, who will be assessing the student or intern, and when the collection of that data will take place. If you do not know whether the course or rotation you lead contains an assessment method that is listed on the SLO, please check with your program director. SLOs that related to the required knowledge may be collected from faculty or instructors by the program director.  Generally SLOs are assessed by preceptors during rotation for CPs, DIs, ISPPs and DTs and not coursework since these types of programs only assess the competency statements.</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22</a:t>
            </a:fld>
            <a:endParaRPr lang="en-US"/>
          </a:p>
        </p:txBody>
      </p:sp>
    </p:spTree>
    <p:extLst>
      <p:ext uri="{BB962C8B-B14F-4D97-AF65-F5344CB8AC3E}">
        <p14:creationId xmlns:p14="http://schemas.microsoft.com/office/powerpoint/2010/main" val="3510923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Required Element 6.2 addresses the last column of the SLO Assessment Plan.</a:t>
            </a:r>
            <a:r>
              <a:rPr lang="en-US" baseline="0" dirty="0" smtClean="0"/>
              <a:t> This is where program directors list the data collected for each assessment method over the last accreditation cycle, which is 7 years. If you are collecting data for an assignment or activity that is used in the SLO plan, this is where your data is provided to ACEND.</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23</a:t>
            </a:fld>
            <a:endParaRPr lang="en-US"/>
          </a:p>
        </p:txBody>
      </p:sp>
    </p:spTree>
    <p:extLst>
      <p:ext uri="{BB962C8B-B14F-4D97-AF65-F5344CB8AC3E}">
        <p14:creationId xmlns:p14="http://schemas.microsoft.com/office/powerpoint/2010/main" val="3836682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Required Element 6.3 mandates</a:t>
            </a:r>
            <a:r>
              <a:rPr lang="en-US" baseline="0" dirty="0" smtClean="0"/>
              <a:t> that programs analyze SLO data, as well as feedback from students and other stakeholders, identify strengths are areas of improvement for the program and then develop actions that will be taken to improve the program based on this analysis.  You may be asked to provide feedback about the program’s curriculum or, if you are part of a curriculum committee or advisory board for the program, to review feedback and assist with data analysis.</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24</a:t>
            </a:fld>
            <a:endParaRPr lang="en-US"/>
          </a:p>
        </p:txBody>
      </p:sp>
    </p:spTree>
    <p:extLst>
      <p:ext uri="{BB962C8B-B14F-4D97-AF65-F5344CB8AC3E}">
        <p14:creationId xmlns:p14="http://schemas.microsoft.com/office/powerpoint/2010/main" val="2074965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program director should reach out to you to discuss what assignments or activities that will be used to assess SLOs within the course or rotation that you lead, as well as details about data collection. The program director may also request your feedback about the program’s curriculum.</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25</a:t>
            </a:fld>
            <a:endParaRPr lang="en-US"/>
          </a:p>
        </p:txBody>
      </p:sp>
    </p:spTree>
    <p:extLst>
      <p:ext uri="{BB962C8B-B14F-4D97-AF65-F5344CB8AC3E}">
        <p14:creationId xmlns:p14="http://schemas.microsoft.com/office/powerpoint/2010/main" val="2102343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a:t>
            </a:r>
            <a:r>
              <a:rPr lang="en-US" baseline="0" dirty="0" smtClean="0"/>
              <a:t> 7 discusses requirements around faculty and preceptors. Please pay special attention to this standard—it’s all about you!</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26</a:t>
            </a:fld>
            <a:endParaRPr lang="en-US"/>
          </a:p>
        </p:txBody>
      </p:sp>
    </p:spTree>
    <p:extLst>
      <p:ext uri="{BB962C8B-B14F-4D97-AF65-F5344CB8AC3E}">
        <p14:creationId xmlns:p14="http://schemas.microsoft.com/office/powerpoint/2010/main" val="162512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Required</a:t>
            </a:r>
            <a:r>
              <a:rPr lang="en-US" baseline="0" dirty="0" smtClean="0"/>
              <a:t> Element 7.1 states: “</a:t>
            </a:r>
            <a:r>
              <a:rPr lang="en-US" dirty="0" smtClean="0"/>
              <a:t>The program must provide evidence that qualified and appropriately credentialed faculty and preceptors are sufficient to ensure implementation of the program’s curriculum and the achievement of the program objectives and student learning outcomes”. Not all faculty and preceptors need to be RDNs or NDTRs, but they need to be appropriately credentialed</a:t>
            </a:r>
            <a:r>
              <a:rPr lang="en-US" baseline="0" dirty="0" smtClean="0"/>
              <a:t> in the area they’re teaching. For example, a nurse who is a certified diabetes educator would be an appropriate preceptor in an outpatient diabetes clinic, but probably not in the NICU. The program director may ask for evidence of your credentialing in order to demonstrate compliance with this required element.</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27</a:t>
            </a:fld>
            <a:endParaRPr lang="en-US"/>
          </a:p>
        </p:txBody>
      </p:sp>
    </p:spTree>
    <p:extLst>
      <p:ext uri="{BB962C8B-B14F-4D97-AF65-F5344CB8AC3E}">
        <p14:creationId xmlns:p14="http://schemas.microsoft.com/office/powerpoint/2010/main" val="43228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Required Element 7.2 states</a:t>
            </a:r>
            <a:r>
              <a:rPr lang="en-US" baseline="0" dirty="0" smtClean="0"/>
              <a:t> that faculty and preceptors must meet university or hospital rules for appointment to their positions. Additionally, preceptors must have appropriate licensure and/or credentialing for their position and meet any state or federal regulations. Both faculty and preceptors must show that they are maintaining their knowledge of the area in which they teach or precept through continuing education. This is different than just maintaining credentialing and licensure; faculty and preceptors must show that they have the most recent knowledge in the topic they are teaching. Finally, faculty and preceptors must be reviewed periodically by the program, including input by students and interns.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To show compliance with this required element, your program director may ask you to provide an updated resume that includes a list of recent continuing education that you have participated in. Alternatively, they may ask that you fill out a preceptor qualification form, like the one pictured on this slide. A copy of the preceptor’s CDR card or state licensure certificate is</a:t>
            </a:r>
            <a:r>
              <a:rPr lang="en-US" b="1" u="sng" baseline="0" dirty="0" smtClean="0"/>
              <a:t> not </a:t>
            </a:r>
            <a:r>
              <a:rPr lang="en-US" baseline="0" dirty="0" smtClean="0"/>
              <a:t>acceptable evidence, as it does not show that the continuing education is used to maintain credentialing and licensing in the topic area in which the preceptor teaches. Program directors appreciate cooperation from faculty and preceptors to provide this information in order to demonstrate compliance with this requirement.</a:t>
            </a:r>
          </a:p>
          <a:p>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28</a:t>
            </a:fld>
            <a:endParaRPr lang="en-US"/>
          </a:p>
        </p:txBody>
      </p:sp>
    </p:spTree>
    <p:extLst>
      <p:ext uri="{BB962C8B-B14F-4D97-AF65-F5344CB8AC3E}">
        <p14:creationId xmlns:p14="http://schemas.microsoft.com/office/powerpoint/2010/main" val="1147847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Required Element 7.3 states that faculty and preceptors must be trained on the program’s</a:t>
            </a:r>
            <a:r>
              <a:rPr lang="en-US" baseline="0" dirty="0" smtClean="0"/>
              <a:t> mission, goals and objectives, the program’s educational philosophy, as well as the ACEND standards and curriculum requirements. This training helps the program meet this required element. Required Element 7.3 also states that the program must identify areas of training needed from faculty and preceptor evaluations and use that information to provide training for faculty and preceptors in the future. The goal of this training is to ensure continued competence and improvement among all those who participate in teaching students and interns.</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29</a:t>
            </a:fld>
            <a:endParaRPr lang="en-US"/>
          </a:p>
        </p:txBody>
      </p:sp>
    </p:spTree>
    <p:extLst>
      <p:ext uri="{BB962C8B-B14F-4D97-AF65-F5344CB8AC3E}">
        <p14:creationId xmlns:p14="http://schemas.microsoft.com/office/powerpoint/2010/main" val="4212036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ACEND stands</a:t>
            </a:r>
            <a:r>
              <a:rPr lang="en-US" baseline="0" dirty="0" smtClean="0"/>
              <a:t> for The Accreditation Council for Education in Nutrition and Dietetics. ACEND is the accrediting agency for education programs preparing students to begin careers as registered dietitian nutritionists or nutrition and dietetics technicians, registered.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  want to take a moment to </a:t>
            </a:r>
            <a:r>
              <a:rPr lang="en-US" dirty="0" smtClean="0"/>
              <a:t>explain ACEND’s relationship to the Academy of Nutrition</a:t>
            </a:r>
            <a:r>
              <a:rPr lang="en-US" baseline="0" dirty="0" smtClean="0"/>
              <a:t> and Dietetics. </a:t>
            </a:r>
            <a:r>
              <a:rPr lang="en-US" dirty="0" smtClean="0"/>
              <a:t>The Academy</a:t>
            </a:r>
            <a:r>
              <a:rPr lang="en-US" baseline="0" dirty="0" smtClean="0"/>
              <a:t> is a legally incorporated, not-for-profit corporation.  It is a professional membership organization that provides products and services to its members and strives to e</a:t>
            </a:r>
            <a:r>
              <a:rPr lang="en-US" dirty="0" smtClean="0"/>
              <a:t>mpower members to be food and nutrition leaders. The </a:t>
            </a:r>
            <a:r>
              <a:rPr lang="en-US" sz="1200" b="0" i="0" kern="1200" dirty="0" smtClean="0">
                <a:solidFill>
                  <a:schemeClr val="tx1"/>
                </a:solidFill>
                <a:effectLst/>
                <a:latin typeface="+mn-lt"/>
                <a:ea typeface="+mn-ea"/>
                <a:cs typeface="+mn-cs"/>
              </a:rPr>
              <a:t>Board of Directors oversees the strategic direction, budget, guidelines and policies of the Academy of Nutrition and Dietetics.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ACEND,</a:t>
            </a:r>
            <a:r>
              <a:rPr lang="en-US" sz="1200" b="0" i="0" kern="1200" baseline="0" dirty="0" smtClean="0">
                <a:solidFill>
                  <a:schemeClr val="tx1"/>
                </a:solidFill>
                <a:effectLst/>
                <a:latin typeface="+mn-lt"/>
                <a:ea typeface="+mn-ea"/>
                <a:cs typeface="+mn-cs"/>
              </a:rPr>
              <a:t> although a part of the Academy’s not-for-profit corporation, is required by the US Department of Education to function autonomously from both the Academy and the Commission on Dietetic Registration, or CDR.  All decisions made about accreditation standards and accreditation status are made by the ACEND Board without interaction or influence by either the Academy or CDR.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The Commission on Dietetic Registration is the credentialing agency for nutrition and Dietetics Practitioners and is part of the Academy’s not-for-profit corporation.  CDR also functions autonomously from the Academy and ACEND in making credentialing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8DEC0CB-3BED-4209-8009-8C6910B13BB2}"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837472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summarize, you can expect your program director to reach out to you periodically to request an updated resume and a list of recent continuing education. You program director should also be providing periodic training materials, especially if there are any changes to the ACEND standards or curriculum requirements, or changes to the program. Finally, your program director may provide you with a preceptor handbook that explains expectations of program preceptors; however, this handbook is not required.  </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30</a:t>
            </a:fld>
            <a:endParaRPr lang="en-US"/>
          </a:p>
        </p:txBody>
      </p:sp>
    </p:spTree>
    <p:extLst>
      <p:ext uri="{BB962C8B-B14F-4D97-AF65-F5344CB8AC3E}">
        <p14:creationId xmlns:p14="http://schemas.microsoft.com/office/powerpoint/2010/main" val="377699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completes this</a:t>
            </a:r>
            <a:r>
              <a:rPr lang="en-US" baseline="0" dirty="0" smtClean="0"/>
              <a:t> overview of ACEND for faculty and preceptors. Again, i</a:t>
            </a:r>
            <a:r>
              <a:rPr lang="en-US" dirty="0" smtClean="0"/>
              <a:t>f</a:t>
            </a:r>
            <a:r>
              <a:rPr lang="en-US" baseline="0" dirty="0" smtClean="0"/>
              <a:t> you would like to learn more about the accreditation process and the ACEND accreditation standards, please visit our website. You can access our standards documents and site visit Guidance Information, as well as a listing of ACEND accredited programs and the latest news from ACEND. If you would like more information on the accreditation process, you can visit the Training section of our website, where you can complete ACEND’s accreditation modules for 7 CEUs.</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31</a:t>
            </a:fld>
            <a:endParaRPr lang="en-US"/>
          </a:p>
        </p:txBody>
      </p:sp>
    </p:spTree>
    <p:extLst>
      <p:ext uri="{BB962C8B-B14F-4D97-AF65-F5344CB8AC3E}">
        <p14:creationId xmlns:p14="http://schemas.microsoft.com/office/powerpoint/2010/main" val="2900913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p:spPr>
      </p:sp>
      <p:sp>
        <p:nvSpPr>
          <p:cNvPr id="3" name="Notes Placeholder 2"/>
          <p:cNvSpPr>
            <a:spLocks noGrp="1"/>
          </p:cNvSpPr>
          <p:nvPr>
            <p:ph type="body" idx="1"/>
          </p:nvPr>
        </p:nvSpPr>
        <p:spPr/>
        <p:txBody>
          <a:bodyPr/>
          <a:lstStyle/>
          <a:p>
            <a:r>
              <a:rPr lang="en-US" dirty="0" smtClean="0"/>
              <a:t>Thank you for participating in this training. If you have any questions, comments or concerns,</a:t>
            </a:r>
            <a:r>
              <a:rPr lang="en-US" baseline="0" dirty="0" smtClean="0"/>
              <a:t> please </a:t>
            </a:r>
            <a:r>
              <a:rPr lang="en-US" baseline="0" smtClean="0"/>
              <a:t>contact ACEND.</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982063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2">
                    <a:lumMod val="50000"/>
                  </a:schemeClr>
                </a:solidFill>
                <a:latin typeface="+mn-lt"/>
              </a:rPr>
              <a:t>Let’s discuss ACEND’s role in the accreditation process. ACEND is recognized by the US Department of Education, or USDE, as the accrediting body for nutrition and dietetics education programs. That means that ACEND is approved to create</a:t>
            </a:r>
            <a:r>
              <a:rPr lang="en-US" sz="1200" baseline="0" dirty="0" smtClean="0">
                <a:solidFill>
                  <a:schemeClr val="tx2">
                    <a:lumMod val="50000"/>
                  </a:schemeClr>
                </a:solidFill>
                <a:latin typeface="+mn-lt"/>
              </a:rPr>
              <a:t> a set of standards that programs must follow in order to be considered an accredited program. </a:t>
            </a:r>
            <a:r>
              <a:rPr lang="en-US" sz="1200" dirty="0" smtClean="0">
                <a:solidFill>
                  <a:schemeClr val="tx2">
                    <a:lumMod val="50000"/>
                  </a:schemeClr>
                </a:solidFill>
                <a:latin typeface="+mn-lt"/>
              </a:rPr>
              <a:t>Every five years the USDE reviews ACEND to ensure</a:t>
            </a:r>
            <a:r>
              <a:rPr lang="en-US" sz="1200" baseline="0" dirty="0" smtClean="0">
                <a:solidFill>
                  <a:schemeClr val="tx2">
                    <a:lumMod val="50000"/>
                  </a:schemeClr>
                </a:solidFill>
                <a:latin typeface="+mn-lt"/>
              </a:rPr>
              <a:t> that it is meeting the USDE criteria for accreditors. Similarly, ACEND reviews its own accredited programs every seven years to ensure that they meet the ACEND standards. ACEND uses a peer-review process to assure the quality its programs. ACEND program review teams conduct site visits to programs who want to continue their accreditation, in order to assess whether those programs meet the ACEND Accreditation standards. The ACEND board of directors, comprised of educators, practitioners, student members and public members, review the recommendations from these teams and make all accreditation decisions as a group.</a:t>
            </a:r>
            <a:endParaRPr lang="en-US" sz="1200" dirty="0" smtClean="0">
              <a:solidFill>
                <a:schemeClr val="tx2">
                  <a:lumMod val="50000"/>
                </a:schemeClr>
              </a:solidFill>
              <a:latin typeface="+mn-lt"/>
            </a:endParaRPr>
          </a:p>
          <a:p>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4</a:t>
            </a:fld>
            <a:endParaRPr lang="en-US"/>
          </a:p>
        </p:txBody>
      </p:sp>
    </p:spTree>
    <p:extLst>
      <p:ext uri="{BB962C8B-B14F-4D97-AF65-F5344CB8AC3E}">
        <p14:creationId xmlns:p14="http://schemas.microsoft.com/office/powerpoint/2010/main" val="3825779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t>
            </a:r>
            <a:r>
              <a:rPr lang="en-US" dirty="0" smtClean="0"/>
              <a:t>would like to summarize</a:t>
            </a:r>
            <a:r>
              <a:rPr lang="en-US" baseline="0" dirty="0" smtClean="0"/>
              <a:t> the roles that the Program Director, faculty and preceptors play in ACEND accredited programs. Program directors manage all of the duties related to maintaining compliance with the ACEND standards, but may delegate tasks such as data collection to faculty and preceptors. Program directors must ensure faculty and preceptors have adequate knowledge of the topics they teach, as well as understand program policies and the ACEND standards. They are also responsible for reporting data to ACEND annually and at the end of the program’s seven year accreditation cycle. Required Element 1.5 lists more Program Director duties in detail.</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5</a:t>
            </a:fld>
            <a:endParaRPr lang="en-US"/>
          </a:p>
        </p:txBody>
      </p:sp>
    </p:spTree>
    <p:extLst>
      <p:ext uri="{BB962C8B-B14F-4D97-AF65-F5344CB8AC3E}">
        <p14:creationId xmlns:p14="http://schemas.microsoft.com/office/powerpoint/2010/main" val="3507121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Faculty and Preceptors are the “boots on the ground” for</a:t>
            </a:r>
            <a:r>
              <a:rPr lang="en-US" baseline="0" dirty="0" smtClean="0"/>
              <a:t> a program. That is to say, faculty and preceptors implement many of the learning experiences that allow students or interns to gain ACEND-required knowledge and skills throughout the program. Program Directors rely on faculty and preceptors to conduct fair assessments of their students and interns, alert the Program Director to any problems and track outcomes on certain assignments to help the program director demonstrate student achievement. There are also small administrative tasks, such as providing a CV or ensuring knowledge and competencies are included on course or rotation syllabi, that help the program stay in compliance with the ACEND standards,</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6</a:t>
            </a:fld>
            <a:endParaRPr lang="en-US"/>
          </a:p>
        </p:txBody>
      </p:sp>
    </p:spTree>
    <p:extLst>
      <p:ext uri="{BB962C8B-B14F-4D97-AF65-F5344CB8AC3E}">
        <p14:creationId xmlns:p14="http://schemas.microsoft.com/office/powerpoint/2010/main" val="3411385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Here is a list of all</a:t>
            </a:r>
            <a:r>
              <a:rPr lang="en-US" sz="1200" baseline="0" dirty="0" smtClean="0"/>
              <a:t> ACEND 2017 Accreditation Standards. </a:t>
            </a:r>
            <a:r>
              <a:rPr lang="en-US" sz="1200" dirty="0" smtClean="0"/>
              <a:t>Most standards have the same components--A</a:t>
            </a:r>
            <a:r>
              <a:rPr lang="en-US" sz="1200" baseline="0" dirty="0" smtClean="0"/>
              <a:t> n</a:t>
            </a:r>
            <a:r>
              <a:rPr lang="en-US" sz="1200" dirty="0" smtClean="0"/>
              <a:t>umber, title and text of the standard</a:t>
            </a:r>
            <a:r>
              <a:rPr lang="en-US" sz="1200" baseline="0" dirty="0" smtClean="0"/>
              <a:t> and s</a:t>
            </a:r>
            <a:r>
              <a:rPr lang="en-US" sz="1200" dirty="0" smtClean="0"/>
              <a:t>ubtopic</a:t>
            </a:r>
            <a:r>
              <a:rPr lang="en-US" sz="1200" baseline="0" dirty="0" smtClean="0"/>
              <a:t>s under each standard called </a:t>
            </a:r>
            <a:r>
              <a:rPr lang="en-US" sz="1200" dirty="0" smtClean="0"/>
              <a:t>Required Elements</a:t>
            </a:r>
          </a:p>
          <a:p>
            <a:endParaRPr lang="en-US" sz="1200" baseline="0" dirty="0" smtClean="0"/>
          </a:p>
          <a:p>
            <a:r>
              <a:rPr lang="en-US" sz="1200" baseline="0" dirty="0" smtClean="0"/>
              <a:t>The bolded standards, Standards 5, 6 and 7, have the most relevant information for faculty and preceptors. I will review these standards in detail. If you have questions on the other standards, please contact your program director.</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7</a:t>
            </a:fld>
            <a:endParaRPr lang="en-US"/>
          </a:p>
        </p:txBody>
      </p:sp>
    </p:spTree>
    <p:extLst>
      <p:ext uri="{BB962C8B-B14F-4D97-AF65-F5344CB8AC3E}">
        <p14:creationId xmlns:p14="http://schemas.microsoft.com/office/powerpoint/2010/main" val="1924987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0" lvl="1" indent="-91440" algn="l">
              <a:lnSpc>
                <a:spcPct val="140000"/>
              </a:lnSpc>
            </a:pPr>
            <a:r>
              <a:rPr lang="en-US" sz="1600" dirty="0" smtClean="0">
                <a:solidFill>
                  <a:srgbClr val="39683E"/>
                </a:solidFill>
              </a:rPr>
              <a:t>The Accreditations Standards are central to the accreditation process.</a:t>
            </a:r>
            <a:r>
              <a:rPr lang="en-US" sz="1600" baseline="0" dirty="0" smtClean="0">
                <a:solidFill>
                  <a:srgbClr val="39683E"/>
                </a:solidFill>
              </a:rPr>
              <a:t> These standards d</a:t>
            </a:r>
            <a:r>
              <a:rPr lang="en-US" sz="1600" dirty="0" smtClean="0">
                <a:solidFill>
                  <a:srgbClr val="39683E"/>
                </a:solidFill>
              </a:rPr>
              <a:t>efine the minimum levels of quality allowed for an accredited program in good standing. All accreditation decisions are made by the ACEND Board and are based on the Standards; they are applied equally to all programs.  </a:t>
            </a:r>
          </a:p>
          <a:p>
            <a:pPr marL="755742" lvl="1" indent="-290669" algn="l">
              <a:lnSpc>
                <a:spcPct val="140000"/>
              </a:lnSpc>
              <a:spcAft>
                <a:spcPct val="25000"/>
              </a:spcAft>
            </a:pPr>
            <a:endParaRPr lang="en-US" sz="1600" dirty="0" smtClean="0">
              <a:solidFill>
                <a:srgbClr val="39683E"/>
              </a:solidFill>
            </a:endParaRPr>
          </a:p>
          <a:p>
            <a:pPr marL="755742" lvl="1" indent="-290669" algn="l">
              <a:lnSpc>
                <a:spcPct val="140000"/>
              </a:lnSpc>
              <a:spcAft>
                <a:spcPct val="25000"/>
              </a:spcAft>
            </a:pPr>
            <a:r>
              <a:rPr lang="en-US" sz="1600" dirty="0" smtClean="0">
                <a:solidFill>
                  <a:srgbClr val="39683E"/>
                </a:solidFill>
              </a:rPr>
              <a:t>The ACEND standards were</a:t>
            </a:r>
            <a:r>
              <a:rPr lang="en-US" sz="1600" baseline="0" dirty="0" smtClean="0">
                <a:solidFill>
                  <a:srgbClr val="39683E"/>
                </a:solidFill>
              </a:rPr>
              <a:t> c</a:t>
            </a:r>
            <a:r>
              <a:rPr lang="en-US" sz="1600" dirty="0" smtClean="0">
                <a:solidFill>
                  <a:srgbClr val="39683E"/>
                </a:solidFill>
              </a:rPr>
              <a:t>reated by educators, regulators, practitioners, students and the general public.</a:t>
            </a:r>
            <a:r>
              <a:rPr lang="en-US" sz="1600" baseline="0" dirty="0" smtClean="0">
                <a:solidFill>
                  <a:srgbClr val="39683E"/>
                </a:solidFill>
              </a:rPr>
              <a:t> They are r</a:t>
            </a:r>
            <a:r>
              <a:rPr lang="en-US" sz="1600" dirty="0" smtClean="0">
                <a:solidFill>
                  <a:srgbClr val="39683E"/>
                </a:solidFill>
              </a:rPr>
              <a:t>evised on a routine basis,</a:t>
            </a:r>
            <a:r>
              <a:rPr lang="en-US" sz="1600" baseline="0" dirty="0" smtClean="0">
                <a:solidFill>
                  <a:srgbClr val="39683E"/>
                </a:solidFill>
              </a:rPr>
              <a:t> generally every five years, or more often as needed.  The 2017 Accreditation Standard were implemented June 1, 2017 and were most recently revised to go into effect July 1, 2018.</a:t>
            </a:r>
            <a:endParaRPr lang="en-US" sz="1600" dirty="0" smtClean="0">
              <a:solidFill>
                <a:srgbClr val="39683E"/>
              </a:solidFill>
            </a:endParaRPr>
          </a:p>
          <a:p>
            <a:pPr marL="755742" lvl="1" indent="-290669" algn="l">
              <a:lnSpc>
                <a:spcPct val="140000"/>
              </a:lnSpc>
              <a:spcAft>
                <a:spcPct val="25000"/>
              </a:spcAft>
            </a:pPr>
            <a:endParaRPr lang="en-US" sz="1600" dirty="0" smtClean="0">
              <a:solidFill>
                <a:srgbClr val="39683E"/>
              </a:solidFill>
            </a:endParaRPr>
          </a:p>
          <a:p>
            <a:pPr algn="l">
              <a:lnSpc>
                <a:spcPct val="140000"/>
              </a:lnSpc>
            </a:pPr>
            <a:endParaRPr lang="en-US" sz="2000" dirty="0" smtClean="0"/>
          </a:p>
          <a:p>
            <a:pPr algn="l"/>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8</a:t>
            </a:fld>
            <a:endParaRPr lang="en-US"/>
          </a:p>
        </p:txBody>
      </p:sp>
    </p:spTree>
    <p:extLst>
      <p:ext uri="{BB962C8B-B14F-4D97-AF65-F5344CB8AC3E}">
        <p14:creationId xmlns:p14="http://schemas.microsoft.com/office/powerpoint/2010/main" val="701342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I</a:t>
            </a:r>
            <a:r>
              <a:rPr lang="en-US" baseline="0" dirty="0" smtClean="0"/>
              <a:t> discuss the 2017 ACEND Accreditation Standards 5 and 6, I’d like to review a few abbreviations that you will hear in this presentation. Knowledge and Competencies are the core items that must be included in an ACEND-accredited Nutrition and Dietetics Education program curriculum. These knowledge and competencies are different between RDN and NDTR programs, and therefore have different abbreviations. RDN programs use CRDN and KRDN, and NDTR programs use CNDT and KNDT. SLO stands for Student Learning Outcomes. These are the data that demonstrate whether students are achieving the ACEND-required knowledge and competencies. For more information about these terms and other terms associated with accreditation, please visit ACEND’s website listed on this slide.  The Guidance Information for ACEND 2017 Accreditation Standards not only includes information about the standards, but also contains a glossary.  In our discussion of Standard 5, I will provide more details about knowledge and competencies and student learning outcomes in Standard 6.</a:t>
            </a:r>
            <a:endParaRPr lang="en-US" dirty="0"/>
          </a:p>
        </p:txBody>
      </p:sp>
      <p:sp>
        <p:nvSpPr>
          <p:cNvPr id="4" name="Slide Number Placeholder 3"/>
          <p:cNvSpPr>
            <a:spLocks noGrp="1"/>
          </p:cNvSpPr>
          <p:nvPr>
            <p:ph type="sldNum" sz="quarter" idx="10"/>
          </p:nvPr>
        </p:nvSpPr>
        <p:spPr/>
        <p:txBody>
          <a:bodyPr/>
          <a:lstStyle/>
          <a:p>
            <a:fld id="{BA0664C5-5450-4A8C-BB2F-0F578F68B0F5}" type="slidenum">
              <a:rPr lang="en-US" smtClean="0"/>
              <a:t>9</a:t>
            </a:fld>
            <a:endParaRPr lang="en-US"/>
          </a:p>
        </p:txBody>
      </p:sp>
    </p:spTree>
    <p:extLst>
      <p:ext uri="{BB962C8B-B14F-4D97-AF65-F5344CB8AC3E}">
        <p14:creationId xmlns:p14="http://schemas.microsoft.com/office/powerpoint/2010/main" val="106369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ay stripe">
    <p:spTree>
      <p:nvGrpSpPr>
        <p:cNvPr id="1" name=""/>
        <p:cNvGrpSpPr/>
        <p:nvPr/>
      </p:nvGrpSpPr>
      <p:grpSpPr>
        <a:xfrm>
          <a:off x="0" y="0"/>
          <a:ext cx="0" cy="0"/>
          <a:chOff x="0" y="0"/>
          <a:chExt cx="0" cy="0"/>
        </a:xfrm>
      </p:grpSpPr>
      <p:sp>
        <p:nvSpPr>
          <p:cNvPr id="5" name="Rectangle 4"/>
          <p:cNvSpPr/>
          <p:nvPr userDrawn="1"/>
        </p:nvSpPr>
        <p:spPr>
          <a:xfrm>
            <a:off x="0" y="114301"/>
            <a:ext cx="9144000" cy="940158"/>
          </a:xfrm>
          <a:prstGeom prst="rect">
            <a:avLst/>
          </a:prstGeom>
          <a:solidFill>
            <a:srgbClr val="D7D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userDrawn="1"/>
        </p:nvSpPr>
        <p:spPr>
          <a:xfrm>
            <a:off x="0" y="1"/>
            <a:ext cx="9144000" cy="940158"/>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p:cNvSpPr>
            <a:spLocks noGrp="1"/>
          </p:cNvSpPr>
          <p:nvPr>
            <p:ph type="title" hasCustomPrompt="1"/>
          </p:nvPr>
        </p:nvSpPr>
        <p:spPr>
          <a:xfrm>
            <a:off x="63168" y="2"/>
            <a:ext cx="7886700" cy="941855"/>
          </a:xfrm>
        </p:spPr>
        <p:txBody>
          <a:bodyPr>
            <a:normAutofit/>
          </a:bodyPr>
          <a:lstStyle>
            <a:lvl1pPr>
              <a:defRPr sz="2400">
                <a:solidFill>
                  <a:schemeClr val="bg1">
                    <a:lumMod val="50000"/>
                  </a:schemeClr>
                </a:solidFill>
                <a:latin typeface="Segoe UI Semibold" panose="020B0702040204020203" pitchFamily="34" charset="0"/>
                <a:cs typeface="Segoe UI Semibold" panose="020B0702040204020203" pitchFamily="34" charset="0"/>
              </a:defRPr>
            </a:lvl1pPr>
          </a:lstStyle>
          <a:p>
            <a:r>
              <a:rPr lang="en-US" dirty="0" smtClean="0"/>
              <a:t>CLICK TO EDIT MASTER TITLE STYLE</a:t>
            </a:r>
            <a:endParaRPr lang="en-US" dirty="0"/>
          </a:p>
        </p:txBody>
      </p:sp>
      <p:sp>
        <p:nvSpPr>
          <p:cNvPr id="9" name="Text Placeholder 8"/>
          <p:cNvSpPr>
            <a:spLocks noGrp="1"/>
          </p:cNvSpPr>
          <p:nvPr>
            <p:ph type="body" sz="quarter" idx="10"/>
          </p:nvPr>
        </p:nvSpPr>
        <p:spPr>
          <a:xfrm>
            <a:off x="63104" y="1166813"/>
            <a:ext cx="7886700" cy="914400"/>
          </a:xfrm>
        </p:spPr>
        <p:txBody>
          <a:bodyPr>
            <a:noAutofit/>
          </a:bodyPr>
          <a:lstStyle>
            <a:lvl1pPr marL="0" indent="0">
              <a:buNone/>
              <a:defRPr sz="1800">
                <a:solidFill>
                  <a:schemeClr val="bg1">
                    <a:lumMod val="50000"/>
                  </a:schemeClr>
                </a:solidFill>
                <a:latin typeface="Segoe UI Semibold" panose="020B0702040204020203" pitchFamily="34" charset="0"/>
                <a:cs typeface="Segoe UI Semibold" panose="020B0702040204020203" pitchFamily="34" charset="0"/>
              </a:defRPr>
            </a:lvl1pPr>
            <a:lvl2pPr marL="342892" indent="0">
              <a:buNone/>
              <a:defRPr sz="1500">
                <a:solidFill>
                  <a:schemeClr val="bg1">
                    <a:lumMod val="50000"/>
                  </a:schemeClr>
                </a:solidFill>
                <a:latin typeface="Segoe UI Semibold" panose="020B0702040204020203" pitchFamily="34" charset="0"/>
                <a:cs typeface="Segoe UI Semibold" panose="020B0702040204020203" pitchFamily="34" charset="0"/>
              </a:defRPr>
            </a:lvl2pPr>
            <a:lvl3pPr marL="685783" indent="0">
              <a:buNone/>
              <a:defRPr sz="1350">
                <a:solidFill>
                  <a:schemeClr val="bg1">
                    <a:lumMod val="50000"/>
                  </a:schemeClr>
                </a:solidFill>
                <a:latin typeface="Segoe UI Semibold" panose="020B0702040204020203" pitchFamily="34" charset="0"/>
                <a:cs typeface="Segoe UI Semibold" panose="020B0702040204020203" pitchFamily="34" charset="0"/>
              </a:defRPr>
            </a:lvl3pPr>
            <a:lvl4pPr marL="1028675" indent="0">
              <a:buNone/>
              <a:defRPr sz="1200">
                <a:solidFill>
                  <a:schemeClr val="bg1">
                    <a:lumMod val="50000"/>
                  </a:schemeClr>
                </a:solidFill>
                <a:latin typeface="Segoe UI Semibold" panose="020B0702040204020203" pitchFamily="34" charset="0"/>
                <a:cs typeface="Segoe UI Semibold" panose="020B0702040204020203" pitchFamily="34" charset="0"/>
              </a:defRPr>
            </a:lvl4pPr>
            <a:lvl5pPr marL="1371566" indent="0">
              <a:buNone/>
              <a:defRPr sz="1200">
                <a:solidFill>
                  <a:schemeClr val="bg1">
                    <a:lumMod val="50000"/>
                  </a:schemeClr>
                </a:solidFill>
                <a:latin typeface="Segoe UI Semibold" panose="020B0702040204020203" pitchFamily="34" charset="0"/>
                <a:cs typeface="Segoe UI Semibold" panose="020B0702040204020203" pitchFamily="34" charset="0"/>
              </a:defRPr>
            </a:lvl5pPr>
          </a:lstStyle>
          <a:p>
            <a:pPr lvl="0"/>
            <a:r>
              <a:rPr lang="en-US" smtClean="0"/>
              <a:t>Click to edit Master text styles</a:t>
            </a:r>
          </a:p>
        </p:txBody>
      </p:sp>
      <p:sp>
        <p:nvSpPr>
          <p:cNvPr id="3" name="Content Placeholder 2"/>
          <p:cNvSpPr>
            <a:spLocks noGrp="1"/>
          </p:cNvSpPr>
          <p:nvPr>
            <p:ph sz="quarter" idx="11"/>
          </p:nvPr>
        </p:nvSpPr>
        <p:spPr>
          <a:xfrm>
            <a:off x="63104" y="2178050"/>
            <a:ext cx="7886700" cy="4414838"/>
          </a:xfrm>
        </p:spPr>
        <p:txBody>
          <a:bodyPr>
            <a:normAutofit/>
          </a:bodyPr>
          <a:lstStyle>
            <a:lvl1pPr marL="171446" indent="-171446">
              <a:buClr>
                <a:schemeClr val="bg1">
                  <a:lumMod val="50000"/>
                </a:schemeClr>
              </a:buClr>
              <a:buFont typeface="Wingdings" panose="05000000000000000000" pitchFamily="2" charset="2"/>
              <a:buChar char="§"/>
              <a:defRPr sz="1800">
                <a:solidFill>
                  <a:schemeClr val="bg1">
                    <a:lumMod val="50000"/>
                  </a:schemeClr>
                </a:solidFill>
                <a:latin typeface="Segoe UI" panose="020B0502040204020203" pitchFamily="34" charset="0"/>
                <a:cs typeface="Segoe UI" panose="020B0502040204020203" pitchFamily="34" charset="0"/>
              </a:defRPr>
            </a:lvl1pPr>
            <a:lvl2pPr marL="514337" indent="-171446">
              <a:buClr>
                <a:schemeClr val="bg1">
                  <a:lumMod val="50000"/>
                </a:schemeClr>
              </a:buClr>
              <a:buFont typeface="Wingdings" panose="05000000000000000000" pitchFamily="2" charset="2"/>
              <a:buChar char="§"/>
              <a:defRPr sz="1500">
                <a:solidFill>
                  <a:schemeClr val="bg1">
                    <a:lumMod val="50000"/>
                  </a:schemeClr>
                </a:solidFill>
                <a:latin typeface="Segoe UI" panose="020B0502040204020203" pitchFamily="34" charset="0"/>
                <a:cs typeface="Segoe UI" panose="020B0502040204020203" pitchFamily="34" charset="0"/>
              </a:defRPr>
            </a:lvl2pPr>
            <a:lvl3pPr marL="857228" indent="-171446">
              <a:buClr>
                <a:schemeClr val="bg1">
                  <a:lumMod val="50000"/>
                </a:schemeClr>
              </a:buClr>
              <a:buFont typeface="Wingdings" panose="05000000000000000000" pitchFamily="2" charset="2"/>
              <a:buChar char="§"/>
              <a:defRPr sz="1350">
                <a:solidFill>
                  <a:schemeClr val="bg1">
                    <a:lumMod val="50000"/>
                  </a:schemeClr>
                </a:solidFill>
                <a:latin typeface="Segoe UI" panose="020B0502040204020203" pitchFamily="34" charset="0"/>
                <a:cs typeface="Segoe UI" panose="020B0502040204020203" pitchFamily="34" charset="0"/>
              </a:defRPr>
            </a:lvl3pPr>
            <a:lvl4pPr marL="1200120" indent="-171446">
              <a:buClr>
                <a:schemeClr val="bg1">
                  <a:lumMod val="50000"/>
                </a:schemeClr>
              </a:buClr>
              <a:buFont typeface="Wingdings" panose="05000000000000000000" pitchFamily="2" charset="2"/>
              <a:buChar char="§"/>
              <a:defRPr sz="1200">
                <a:solidFill>
                  <a:schemeClr val="bg1">
                    <a:lumMod val="50000"/>
                  </a:schemeClr>
                </a:solidFill>
                <a:latin typeface="Segoe UI" panose="020B0502040204020203" pitchFamily="34" charset="0"/>
                <a:cs typeface="Segoe UI" panose="020B0502040204020203" pitchFamily="34" charset="0"/>
              </a:defRPr>
            </a:lvl4pPr>
            <a:lvl5pPr marL="1543012" indent="-171446">
              <a:buClr>
                <a:schemeClr val="bg1">
                  <a:lumMod val="50000"/>
                </a:schemeClr>
              </a:buClr>
              <a:buFont typeface="Wingdings" panose="05000000000000000000" pitchFamily="2" charset="2"/>
              <a:buChar char="§"/>
              <a:defRPr sz="1200">
                <a:solidFill>
                  <a:schemeClr val="bg1">
                    <a:lumMod val="50000"/>
                  </a:schemeClr>
                </a:solidFill>
                <a:latin typeface="Segoe UI" panose="020B0502040204020203" pitchFamily="34" charset="0"/>
                <a:cs typeface="Segoe UI" panose="020B0502040204020203"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ustDataLst>
      <p:tags r:id="rId1"/>
    </p:custDataLst>
    <p:extLst>
      <p:ext uri="{BB962C8B-B14F-4D97-AF65-F5344CB8AC3E}">
        <p14:creationId xmlns:p14="http://schemas.microsoft.com/office/powerpoint/2010/main" val="11857157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een">
    <p:spTree>
      <p:nvGrpSpPr>
        <p:cNvPr id="1" name=""/>
        <p:cNvGrpSpPr/>
        <p:nvPr/>
      </p:nvGrpSpPr>
      <p:grpSpPr>
        <a:xfrm>
          <a:off x="0" y="0"/>
          <a:ext cx="0" cy="0"/>
          <a:chOff x="0" y="0"/>
          <a:chExt cx="0" cy="0"/>
        </a:xfrm>
      </p:grpSpPr>
      <p:sp>
        <p:nvSpPr>
          <p:cNvPr id="5" name="Rectangle 4"/>
          <p:cNvSpPr/>
          <p:nvPr userDrawn="1"/>
        </p:nvSpPr>
        <p:spPr>
          <a:xfrm>
            <a:off x="0" y="114306"/>
            <a:ext cx="9144000" cy="1409699"/>
          </a:xfrm>
          <a:prstGeom prst="rect">
            <a:avLst/>
          </a:prstGeom>
          <a:solidFill>
            <a:srgbClr val="8AB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userDrawn="1"/>
        </p:nvSpPr>
        <p:spPr>
          <a:xfrm>
            <a:off x="0" y="1"/>
            <a:ext cx="9144000" cy="940158"/>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p:cNvSpPr>
            <a:spLocks noGrp="1"/>
          </p:cNvSpPr>
          <p:nvPr>
            <p:ph type="title" hasCustomPrompt="1"/>
          </p:nvPr>
        </p:nvSpPr>
        <p:spPr>
          <a:xfrm>
            <a:off x="63168" y="2"/>
            <a:ext cx="7886700" cy="941855"/>
          </a:xfrm>
        </p:spPr>
        <p:txBody>
          <a:bodyPr>
            <a:normAutofit/>
          </a:bodyPr>
          <a:lstStyle>
            <a:lvl1pPr>
              <a:defRPr sz="2400">
                <a:solidFill>
                  <a:schemeClr val="bg1">
                    <a:lumMod val="50000"/>
                  </a:schemeClr>
                </a:solidFill>
                <a:latin typeface="Segoe UI Semibold" panose="020B0702040204020203" pitchFamily="34" charset="0"/>
                <a:cs typeface="Segoe UI Semibold" panose="020B0702040204020203" pitchFamily="34" charset="0"/>
              </a:defRPr>
            </a:lvl1pPr>
          </a:lstStyle>
          <a:p>
            <a:r>
              <a:rPr lang="en-US" dirty="0" smtClean="0"/>
              <a:t>CLICK TO EDIT MASTER TITLE STYLE</a:t>
            </a:r>
            <a:endParaRPr lang="en-US" dirty="0"/>
          </a:p>
        </p:txBody>
      </p:sp>
      <p:sp>
        <p:nvSpPr>
          <p:cNvPr id="9" name="Text Placeholder 8"/>
          <p:cNvSpPr>
            <a:spLocks noGrp="1"/>
          </p:cNvSpPr>
          <p:nvPr>
            <p:ph type="body" sz="quarter" idx="10"/>
          </p:nvPr>
        </p:nvSpPr>
        <p:spPr>
          <a:xfrm>
            <a:off x="63104" y="940164"/>
            <a:ext cx="7886700" cy="571499"/>
          </a:xfrm>
        </p:spPr>
        <p:txBody>
          <a:bodyPr anchor="ctr">
            <a:noAutofit/>
          </a:bodyPr>
          <a:lstStyle>
            <a:lvl1pPr marL="0" indent="0">
              <a:buNone/>
              <a:defRPr sz="1800">
                <a:solidFill>
                  <a:srgbClr val="FFFFFF"/>
                </a:solidFill>
                <a:latin typeface="Segoe UI Semibold" panose="020B0702040204020203" pitchFamily="34" charset="0"/>
                <a:cs typeface="Segoe UI Semibold" panose="020B0702040204020203" pitchFamily="34" charset="0"/>
              </a:defRPr>
            </a:lvl1pPr>
            <a:lvl2pPr marL="342892" indent="0">
              <a:buNone/>
              <a:defRPr sz="1500">
                <a:solidFill>
                  <a:schemeClr val="bg1">
                    <a:lumMod val="50000"/>
                  </a:schemeClr>
                </a:solidFill>
                <a:latin typeface="Segoe UI Semibold" panose="020B0702040204020203" pitchFamily="34" charset="0"/>
                <a:cs typeface="Segoe UI Semibold" panose="020B0702040204020203" pitchFamily="34" charset="0"/>
              </a:defRPr>
            </a:lvl2pPr>
            <a:lvl3pPr marL="685783" indent="0">
              <a:buNone/>
              <a:defRPr sz="1350">
                <a:solidFill>
                  <a:schemeClr val="bg1">
                    <a:lumMod val="50000"/>
                  </a:schemeClr>
                </a:solidFill>
                <a:latin typeface="Segoe UI Semibold" panose="020B0702040204020203" pitchFamily="34" charset="0"/>
                <a:cs typeface="Segoe UI Semibold" panose="020B0702040204020203" pitchFamily="34" charset="0"/>
              </a:defRPr>
            </a:lvl3pPr>
            <a:lvl4pPr marL="1028675" indent="0">
              <a:buNone/>
              <a:defRPr sz="1200">
                <a:solidFill>
                  <a:schemeClr val="bg1">
                    <a:lumMod val="50000"/>
                  </a:schemeClr>
                </a:solidFill>
                <a:latin typeface="Segoe UI Semibold" panose="020B0702040204020203" pitchFamily="34" charset="0"/>
                <a:cs typeface="Segoe UI Semibold" panose="020B0702040204020203" pitchFamily="34" charset="0"/>
              </a:defRPr>
            </a:lvl4pPr>
            <a:lvl5pPr marL="1371566" indent="0">
              <a:buNone/>
              <a:defRPr sz="1200">
                <a:solidFill>
                  <a:schemeClr val="bg1">
                    <a:lumMod val="50000"/>
                  </a:schemeClr>
                </a:solidFill>
                <a:latin typeface="Segoe UI Semibold" panose="020B0702040204020203" pitchFamily="34" charset="0"/>
                <a:cs typeface="Segoe UI Semibold" panose="020B0702040204020203" pitchFamily="34" charset="0"/>
              </a:defRPr>
            </a:lvl5pPr>
          </a:lstStyle>
          <a:p>
            <a:pPr lvl="0"/>
            <a:r>
              <a:rPr lang="en-US" smtClean="0"/>
              <a:t>Click to edit Master text styles</a:t>
            </a:r>
          </a:p>
        </p:txBody>
      </p:sp>
      <p:sp>
        <p:nvSpPr>
          <p:cNvPr id="10" name="Multiply 9">
            <a:hlinkClick r:id="rId3" action="ppaction://hlinksldjump"/>
          </p:cNvPr>
          <p:cNvSpPr/>
          <p:nvPr userDrawn="1"/>
        </p:nvSpPr>
        <p:spPr>
          <a:xfrm>
            <a:off x="8674508" y="994298"/>
            <a:ext cx="342900" cy="457200"/>
          </a:xfrm>
          <a:prstGeom prst="mathMultiply">
            <a:avLst>
              <a:gd name="adj1" fmla="val 1667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Content Placeholder 3"/>
          <p:cNvSpPr>
            <a:spLocks noGrp="1"/>
          </p:cNvSpPr>
          <p:nvPr>
            <p:ph sz="quarter" idx="11"/>
          </p:nvPr>
        </p:nvSpPr>
        <p:spPr>
          <a:xfrm>
            <a:off x="135734" y="1684338"/>
            <a:ext cx="4664869" cy="4932362"/>
          </a:xfrm>
        </p:spPr>
        <p:txBody>
          <a:bodyPr>
            <a:normAutofit/>
          </a:bodyPr>
          <a:lstStyle>
            <a:lvl1pPr marL="171446" indent="-171446">
              <a:buClr>
                <a:srgbClr val="8AB3AD"/>
              </a:buClr>
              <a:buFont typeface="Wingdings" panose="05000000000000000000" pitchFamily="2" charset="2"/>
              <a:buChar char="§"/>
              <a:defRPr sz="1800">
                <a:solidFill>
                  <a:schemeClr val="bg1">
                    <a:lumMod val="50000"/>
                  </a:schemeClr>
                </a:solidFill>
                <a:latin typeface="Segoe UI" panose="020B0502040204020203" pitchFamily="34" charset="0"/>
                <a:cs typeface="Segoe UI" panose="020B0502040204020203" pitchFamily="34" charset="0"/>
              </a:defRPr>
            </a:lvl1pPr>
            <a:lvl2pPr marL="514337" indent="-171446">
              <a:buClr>
                <a:srgbClr val="8AB3AD"/>
              </a:buClr>
              <a:buFont typeface="Wingdings" panose="05000000000000000000" pitchFamily="2" charset="2"/>
              <a:buChar char="§"/>
              <a:defRPr sz="1500">
                <a:solidFill>
                  <a:schemeClr val="bg1">
                    <a:lumMod val="50000"/>
                  </a:schemeClr>
                </a:solidFill>
                <a:latin typeface="Segoe UI" panose="020B0502040204020203" pitchFamily="34" charset="0"/>
                <a:cs typeface="Segoe UI" panose="020B0502040204020203" pitchFamily="34" charset="0"/>
              </a:defRPr>
            </a:lvl2pPr>
            <a:lvl3pPr marL="857228" indent="-171446">
              <a:buClr>
                <a:srgbClr val="8AB3AD"/>
              </a:buClr>
              <a:buFont typeface="Wingdings" panose="05000000000000000000" pitchFamily="2" charset="2"/>
              <a:buChar char="§"/>
              <a:defRPr sz="1350">
                <a:solidFill>
                  <a:schemeClr val="bg1">
                    <a:lumMod val="50000"/>
                  </a:schemeClr>
                </a:solidFill>
                <a:latin typeface="Segoe UI" panose="020B0502040204020203" pitchFamily="34" charset="0"/>
                <a:cs typeface="Segoe UI" panose="020B0502040204020203" pitchFamily="34" charset="0"/>
              </a:defRPr>
            </a:lvl3pPr>
            <a:lvl4pPr marL="1200120" indent="-171446">
              <a:buClr>
                <a:srgbClr val="8AB3AD"/>
              </a:buClr>
              <a:buFont typeface="Wingdings" panose="05000000000000000000" pitchFamily="2" charset="2"/>
              <a:buChar char="§"/>
              <a:defRPr sz="1200">
                <a:solidFill>
                  <a:schemeClr val="bg1">
                    <a:lumMod val="50000"/>
                  </a:schemeClr>
                </a:solidFill>
                <a:latin typeface="Segoe UI" panose="020B0502040204020203" pitchFamily="34" charset="0"/>
                <a:cs typeface="Segoe UI" panose="020B0502040204020203" pitchFamily="34" charset="0"/>
              </a:defRPr>
            </a:lvl4pPr>
            <a:lvl5pPr marL="1543012" indent="-171446">
              <a:buClr>
                <a:srgbClr val="8AB3AD"/>
              </a:buClr>
              <a:buFont typeface="Wingdings" panose="05000000000000000000" pitchFamily="2" charset="2"/>
              <a:buChar char="§"/>
              <a:defRPr sz="1200">
                <a:solidFill>
                  <a:schemeClr val="bg1">
                    <a:lumMod val="50000"/>
                  </a:schemeClr>
                </a:solidFill>
                <a:latin typeface="Segoe UI" panose="020B0502040204020203" pitchFamily="34" charset="0"/>
                <a:cs typeface="Segoe UI" panose="020B0502040204020203"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ustDataLst>
      <p:tags r:id="rId1"/>
    </p:custDataLst>
    <p:extLst>
      <p:ext uri="{BB962C8B-B14F-4D97-AF65-F5344CB8AC3E}">
        <p14:creationId xmlns:p14="http://schemas.microsoft.com/office/powerpoint/2010/main" val="267161720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9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sp>
        <p:nvSpPr>
          <p:cNvPr id="5" name="Rectangle 4"/>
          <p:cNvSpPr/>
          <p:nvPr userDrawn="1"/>
        </p:nvSpPr>
        <p:spPr>
          <a:xfrm>
            <a:off x="0" y="114300"/>
            <a:ext cx="9144000" cy="1409700"/>
          </a:xfrm>
          <a:prstGeom prst="rect">
            <a:avLst/>
          </a:prstGeom>
          <a:solidFill>
            <a:srgbClr val="FC6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userDrawn="1"/>
        </p:nvSpPr>
        <p:spPr>
          <a:xfrm>
            <a:off x="0" y="1"/>
            <a:ext cx="9144000" cy="940158"/>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p:cNvSpPr>
            <a:spLocks noGrp="1"/>
          </p:cNvSpPr>
          <p:nvPr>
            <p:ph type="title" hasCustomPrompt="1"/>
          </p:nvPr>
        </p:nvSpPr>
        <p:spPr>
          <a:xfrm>
            <a:off x="63168" y="2"/>
            <a:ext cx="7886700" cy="941855"/>
          </a:xfrm>
        </p:spPr>
        <p:txBody>
          <a:bodyPr>
            <a:normAutofit/>
          </a:bodyPr>
          <a:lstStyle>
            <a:lvl1pPr>
              <a:defRPr sz="2400">
                <a:solidFill>
                  <a:schemeClr val="bg1">
                    <a:lumMod val="50000"/>
                  </a:schemeClr>
                </a:solidFill>
                <a:latin typeface="Segoe UI Semibold" panose="020B0702040204020203" pitchFamily="34" charset="0"/>
                <a:cs typeface="Segoe UI Semibold" panose="020B0702040204020203" pitchFamily="34" charset="0"/>
              </a:defRPr>
            </a:lvl1pPr>
          </a:lstStyle>
          <a:p>
            <a:r>
              <a:rPr lang="en-US" dirty="0" smtClean="0"/>
              <a:t>CLICK TO EDIT MASTER TITLE STYLE</a:t>
            </a:r>
            <a:endParaRPr lang="en-US" dirty="0"/>
          </a:p>
        </p:txBody>
      </p:sp>
      <p:sp>
        <p:nvSpPr>
          <p:cNvPr id="9" name="Text Placeholder 8"/>
          <p:cNvSpPr>
            <a:spLocks noGrp="1"/>
          </p:cNvSpPr>
          <p:nvPr>
            <p:ph type="body" sz="quarter" idx="10"/>
          </p:nvPr>
        </p:nvSpPr>
        <p:spPr>
          <a:xfrm>
            <a:off x="63104" y="940164"/>
            <a:ext cx="7886700" cy="571499"/>
          </a:xfrm>
        </p:spPr>
        <p:txBody>
          <a:bodyPr anchor="ctr">
            <a:noAutofit/>
          </a:bodyPr>
          <a:lstStyle>
            <a:lvl1pPr marL="0" indent="0">
              <a:buNone/>
              <a:defRPr sz="1800">
                <a:solidFill>
                  <a:srgbClr val="FFFFFF"/>
                </a:solidFill>
                <a:latin typeface="Segoe UI Semibold" panose="020B0702040204020203" pitchFamily="34" charset="0"/>
                <a:cs typeface="Segoe UI Semibold" panose="020B0702040204020203" pitchFamily="34" charset="0"/>
              </a:defRPr>
            </a:lvl1pPr>
            <a:lvl2pPr marL="342892" indent="0">
              <a:buNone/>
              <a:defRPr sz="1500">
                <a:solidFill>
                  <a:schemeClr val="bg1">
                    <a:lumMod val="50000"/>
                  </a:schemeClr>
                </a:solidFill>
                <a:latin typeface="Segoe UI Semibold" panose="020B0702040204020203" pitchFamily="34" charset="0"/>
                <a:cs typeface="Segoe UI Semibold" panose="020B0702040204020203" pitchFamily="34" charset="0"/>
              </a:defRPr>
            </a:lvl2pPr>
            <a:lvl3pPr marL="685783" indent="0">
              <a:buNone/>
              <a:defRPr sz="1350">
                <a:solidFill>
                  <a:schemeClr val="bg1">
                    <a:lumMod val="50000"/>
                  </a:schemeClr>
                </a:solidFill>
                <a:latin typeface="Segoe UI Semibold" panose="020B0702040204020203" pitchFamily="34" charset="0"/>
                <a:cs typeface="Segoe UI Semibold" panose="020B0702040204020203" pitchFamily="34" charset="0"/>
              </a:defRPr>
            </a:lvl3pPr>
            <a:lvl4pPr marL="1028675" indent="0">
              <a:buNone/>
              <a:defRPr sz="1200">
                <a:solidFill>
                  <a:schemeClr val="bg1">
                    <a:lumMod val="50000"/>
                  </a:schemeClr>
                </a:solidFill>
                <a:latin typeface="Segoe UI Semibold" panose="020B0702040204020203" pitchFamily="34" charset="0"/>
                <a:cs typeface="Segoe UI Semibold" panose="020B0702040204020203" pitchFamily="34" charset="0"/>
              </a:defRPr>
            </a:lvl4pPr>
            <a:lvl5pPr marL="1371566" indent="0">
              <a:buNone/>
              <a:defRPr sz="1200">
                <a:solidFill>
                  <a:schemeClr val="bg1">
                    <a:lumMod val="50000"/>
                  </a:schemeClr>
                </a:solidFill>
                <a:latin typeface="Segoe UI Semibold" panose="020B0702040204020203" pitchFamily="34" charset="0"/>
                <a:cs typeface="Segoe UI Semibold" panose="020B0702040204020203" pitchFamily="34" charset="0"/>
              </a:defRPr>
            </a:lvl5pPr>
          </a:lstStyle>
          <a:p>
            <a:pPr lvl="0"/>
            <a:r>
              <a:rPr lang="en-US" smtClean="0"/>
              <a:t>Click to edit Master text styles</a:t>
            </a:r>
          </a:p>
        </p:txBody>
      </p:sp>
      <p:sp>
        <p:nvSpPr>
          <p:cNvPr id="10" name="Multiply 9">
            <a:hlinkClick r:id="rId3" action="ppaction://hlinksldjump"/>
          </p:cNvPr>
          <p:cNvSpPr/>
          <p:nvPr userDrawn="1"/>
        </p:nvSpPr>
        <p:spPr>
          <a:xfrm>
            <a:off x="8674508" y="994298"/>
            <a:ext cx="342900" cy="457200"/>
          </a:xfrm>
          <a:prstGeom prst="mathMultiply">
            <a:avLst>
              <a:gd name="adj1" fmla="val 1667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2" name="Content Placeholder 3"/>
          <p:cNvSpPr>
            <a:spLocks noGrp="1"/>
          </p:cNvSpPr>
          <p:nvPr>
            <p:ph sz="quarter" idx="11"/>
          </p:nvPr>
        </p:nvSpPr>
        <p:spPr>
          <a:xfrm>
            <a:off x="135734" y="1684338"/>
            <a:ext cx="4664869" cy="4932362"/>
          </a:xfrm>
        </p:spPr>
        <p:txBody>
          <a:bodyPr>
            <a:normAutofit/>
          </a:bodyPr>
          <a:lstStyle>
            <a:lvl1pPr marL="171446" indent="-171446">
              <a:buClr>
                <a:srgbClr val="FC6D4B"/>
              </a:buClr>
              <a:buFont typeface="Wingdings" panose="05000000000000000000" pitchFamily="2" charset="2"/>
              <a:buChar char="§"/>
              <a:defRPr sz="1800">
                <a:solidFill>
                  <a:schemeClr val="bg1">
                    <a:lumMod val="50000"/>
                  </a:schemeClr>
                </a:solidFill>
                <a:latin typeface="Segoe UI" panose="020B0502040204020203" pitchFamily="34" charset="0"/>
                <a:cs typeface="Segoe UI" panose="020B0502040204020203" pitchFamily="34" charset="0"/>
              </a:defRPr>
            </a:lvl1pPr>
            <a:lvl2pPr marL="514337" indent="-171446">
              <a:buClr>
                <a:srgbClr val="FC6D4B"/>
              </a:buClr>
              <a:buFont typeface="Wingdings" panose="05000000000000000000" pitchFamily="2" charset="2"/>
              <a:buChar char="§"/>
              <a:defRPr sz="1500">
                <a:solidFill>
                  <a:schemeClr val="bg1">
                    <a:lumMod val="50000"/>
                  </a:schemeClr>
                </a:solidFill>
                <a:latin typeface="Segoe UI" panose="020B0502040204020203" pitchFamily="34" charset="0"/>
                <a:cs typeface="Segoe UI" panose="020B0502040204020203" pitchFamily="34" charset="0"/>
              </a:defRPr>
            </a:lvl2pPr>
            <a:lvl3pPr marL="857228" indent="-171446">
              <a:buClr>
                <a:srgbClr val="FC6D4B"/>
              </a:buClr>
              <a:buFont typeface="Wingdings" panose="05000000000000000000" pitchFamily="2" charset="2"/>
              <a:buChar char="§"/>
              <a:defRPr sz="1350">
                <a:solidFill>
                  <a:schemeClr val="bg1">
                    <a:lumMod val="50000"/>
                  </a:schemeClr>
                </a:solidFill>
                <a:latin typeface="Segoe UI" panose="020B0502040204020203" pitchFamily="34" charset="0"/>
                <a:cs typeface="Segoe UI" panose="020B0502040204020203" pitchFamily="34" charset="0"/>
              </a:defRPr>
            </a:lvl3pPr>
            <a:lvl4pPr marL="1200120" indent="-171446">
              <a:buClr>
                <a:srgbClr val="FC6D4B"/>
              </a:buClr>
              <a:buFont typeface="Wingdings" panose="05000000000000000000" pitchFamily="2" charset="2"/>
              <a:buChar char="§"/>
              <a:defRPr sz="1200">
                <a:solidFill>
                  <a:schemeClr val="bg1">
                    <a:lumMod val="50000"/>
                  </a:schemeClr>
                </a:solidFill>
                <a:latin typeface="Segoe UI" panose="020B0502040204020203" pitchFamily="34" charset="0"/>
                <a:cs typeface="Segoe UI" panose="020B0502040204020203" pitchFamily="34" charset="0"/>
              </a:defRPr>
            </a:lvl4pPr>
            <a:lvl5pPr marL="1543012" indent="-171446">
              <a:buClr>
                <a:srgbClr val="FC6D4B"/>
              </a:buClr>
              <a:buFont typeface="Wingdings" panose="05000000000000000000" pitchFamily="2" charset="2"/>
              <a:buChar char="§"/>
              <a:defRPr sz="1200">
                <a:solidFill>
                  <a:schemeClr val="bg1">
                    <a:lumMod val="50000"/>
                  </a:schemeClr>
                </a:solidFill>
                <a:latin typeface="Segoe UI" panose="020B0502040204020203" pitchFamily="34" charset="0"/>
                <a:cs typeface="Segoe UI" panose="020B0502040204020203"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ustDataLst>
      <p:tags r:id="rId1"/>
    </p:custDataLst>
    <p:extLst>
      <p:ext uri="{BB962C8B-B14F-4D97-AF65-F5344CB8AC3E}">
        <p14:creationId xmlns:p14="http://schemas.microsoft.com/office/powerpoint/2010/main" val="239851804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yellow">
    <p:spTree>
      <p:nvGrpSpPr>
        <p:cNvPr id="1" name=""/>
        <p:cNvGrpSpPr/>
        <p:nvPr/>
      </p:nvGrpSpPr>
      <p:grpSpPr>
        <a:xfrm>
          <a:off x="0" y="0"/>
          <a:ext cx="0" cy="0"/>
          <a:chOff x="0" y="0"/>
          <a:chExt cx="0" cy="0"/>
        </a:xfrm>
      </p:grpSpPr>
      <p:sp>
        <p:nvSpPr>
          <p:cNvPr id="5" name="Rectangle 4"/>
          <p:cNvSpPr/>
          <p:nvPr userDrawn="1"/>
        </p:nvSpPr>
        <p:spPr>
          <a:xfrm>
            <a:off x="0" y="114305"/>
            <a:ext cx="9144000" cy="1409699"/>
          </a:xfrm>
          <a:prstGeom prst="rect">
            <a:avLst/>
          </a:prstGeom>
          <a:solidFill>
            <a:srgbClr val="F9B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userDrawn="1"/>
        </p:nvSpPr>
        <p:spPr>
          <a:xfrm>
            <a:off x="0" y="1"/>
            <a:ext cx="9144000" cy="940158"/>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p:cNvSpPr>
            <a:spLocks noGrp="1"/>
          </p:cNvSpPr>
          <p:nvPr>
            <p:ph type="title" hasCustomPrompt="1"/>
          </p:nvPr>
        </p:nvSpPr>
        <p:spPr>
          <a:xfrm>
            <a:off x="63168" y="2"/>
            <a:ext cx="7886700" cy="941855"/>
          </a:xfrm>
        </p:spPr>
        <p:txBody>
          <a:bodyPr>
            <a:normAutofit/>
          </a:bodyPr>
          <a:lstStyle>
            <a:lvl1pPr>
              <a:defRPr sz="2400">
                <a:solidFill>
                  <a:schemeClr val="bg1">
                    <a:lumMod val="50000"/>
                  </a:schemeClr>
                </a:solidFill>
                <a:latin typeface="Segoe UI Semibold" panose="020B0702040204020203" pitchFamily="34" charset="0"/>
                <a:cs typeface="Segoe UI Semibold" panose="020B0702040204020203" pitchFamily="34" charset="0"/>
              </a:defRPr>
            </a:lvl1pPr>
          </a:lstStyle>
          <a:p>
            <a:r>
              <a:rPr lang="en-US" dirty="0" smtClean="0"/>
              <a:t>CLICK TO EDIT MASTER TITLE STYLE</a:t>
            </a:r>
            <a:endParaRPr lang="en-US" dirty="0"/>
          </a:p>
        </p:txBody>
      </p:sp>
      <p:sp>
        <p:nvSpPr>
          <p:cNvPr id="9" name="Text Placeholder 8"/>
          <p:cNvSpPr>
            <a:spLocks noGrp="1"/>
          </p:cNvSpPr>
          <p:nvPr>
            <p:ph type="body" sz="quarter" idx="10"/>
          </p:nvPr>
        </p:nvSpPr>
        <p:spPr>
          <a:xfrm>
            <a:off x="63104" y="940159"/>
            <a:ext cx="7886700" cy="583840"/>
          </a:xfrm>
        </p:spPr>
        <p:txBody>
          <a:bodyPr anchor="ctr">
            <a:noAutofit/>
          </a:bodyPr>
          <a:lstStyle>
            <a:lvl1pPr marL="0" indent="0">
              <a:buNone/>
              <a:defRPr sz="1800">
                <a:solidFill>
                  <a:srgbClr val="FFFFFF"/>
                </a:solidFill>
                <a:latin typeface="Segoe UI Semibold" panose="020B0702040204020203" pitchFamily="34" charset="0"/>
                <a:cs typeface="Segoe UI Semibold" panose="020B0702040204020203" pitchFamily="34" charset="0"/>
              </a:defRPr>
            </a:lvl1pPr>
            <a:lvl2pPr marL="342892" indent="0">
              <a:buNone/>
              <a:defRPr sz="1500">
                <a:solidFill>
                  <a:schemeClr val="bg1">
                    <a:lumMod val="50000"/>
                  </a:schemeClr>
                </a:solidFill>
                <a:latin typeface="Segoe UI Semibold" panose="020B0702040204020203" pitchFamily="34" charset="0"/>
                <a:cs typeface="Segoe UI Semibold" panose="020B0702040204020203" pitchFamily="34" charset="0"/>
              </a:defRPr>
            </a:lvl2pPr>
            <a:lvl3pPr marL="685783" indent="0">
              <a:buNone/>
              <a:defRPr sz="1350">
                <a:solidFill>
                  <a:schemeClr val="bg1">
                    <a:lumMod val="50000"/>
                  </a:schemeClr>
                </a:solidFill>
                <a:latin typeface="Segoe UI Semibold" panose="020B0702040204020203" pitchFamily="34" charset="0"/>
                <a:cs typeface="Segoe UI Semibold" panose="020B0702040204020203" pitchFamily="34" charset="0"/>
              </a:defRPr>
            </a:lvl3pPr>
            <a:lvl4pPr marL="1028675" indent="0">
              <a:buNone/>
              <a:defRPr sz="1200">
                <a:solidFill>
                  <a:schemeClr val="bg1">
                    <a:lumMod val="50000"/>
                  </a:schemeClr>
                </a:solidFill>
                <a:latin typeface="Segoe UI Semibold" panose="020B0702040204020203" pitchFamily="34" charset="0"/>
                <a:cs typeface="Segoe UI Semibold" panose="020B0702040204020203" pitchFamily="34" charset="0"/>
              </a:defRPr>
            </a:lvl4pPr>
            <a:lvl5pPr marL="1371566" indent="0">
              <a:buNone/>
              <a:defRPr sz="1200">
                <a:solidFill>
                  <a:schemeClr val="bg1">
                    <a:lumMod val="50000"/>
                  </a:schemeClr>
                </a:solidFill>
                <a:latin typeface="Segoe UI Semibold" panose="020B0702040204020203" pitchFamily="34" charset="0"/>
                <a:cs typeface="Segoe UI Semibold" panose="020B0702040204020203" pitchFamily="34" charset="0"/>
              </a:defRPr>
            </a:lvl5pPr>
          </a:lstStyle>
          <a:p>
            <a:pPr lvl="0"/>
            <a:r>
              <a:rPr lang="en-US" smtClean="0"/>
              <a:t>Click to edit Master text styles</a:t>
            </a:r>
          </a:p>
        </p:txBody>
      </p:sp>
      <p:sp>
        <p:nvSpPr>
          <p:cNvPr id="11" name="Multiply 10">
            <a:hlinkClick r:id="rId3" action="ppaction://hlinksldjump"/>
          </p:cNvPr>
          <p:cNvSpPr/>
          <p:nvPr userDrawn="1"/>
        </p:nvSpPr>
        <p:spPr>
          <a:xfrm>
            <a:off x="8674508" y="994298"/>
            <a:ext cx="342900" cy="457200"/>
          </a:xfrm>
          <a:prstGeom prst="mathMultiply">
            <a:avLst>
              <a:gd name="adj1" fmla="val 1667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2" name="Content Placeholder 3"/>
          <p:cNvSpPr>
            <a:spLocks noGrp="1"/>
          </p:cNvSpPr>
          <p:nvPr>
            <p:ph sz="quarter" idx="11"/>
          </p:nvPr>
        </p:nvSpPr>
        <p:spPr>
          <a:xfrm>
            <a:off x="135734" y="1684338"/>
            <a:ext cx="4664869" cy="4932362"/>
          </a:xfrm>
        </p:spPr>
        <p:txBody>
          <a:bodyPr>
            <a:normAutofit/>
          </a:bodyPr>
          <a:lstStyle>
            <a:lvl1pPr marL="171446" indent="-171446">
              <a:buClr>
                <a:srgbClr val="F9BE4B"/>
              </a:buClr>
              <a:buFont typeface="Wingdings" panose="05000000000000000000" pitchFamily="2" charset="2"/>
              <a:buChar char="§"/>
              <a:defRPr sz="1800">
                <a:solidFill>
                  <a:schemeClr val="bg1">
                    <a:lumMod val="50000"/>
                  </a:schemeClr>
                </a:solidFill>
                <a:latin typeface="Segoe UI" panose="020B0502040204020203" pitchFamily="34" charset="0"/>
                <a:cs typeface="Segoe UI" panose="020B0502040204020203" pitchFamily="34" charset="0"/>
              </a:defRPr>
            </a:lvl1pPr>
            <a:lvl2pPr marL="514337" indent="-171446">
              <a:buClr>
                <a:srgbClr val="F9BE4B"/>
              </a:buClr>
              <a:buFont typeface="Wingdings" panose="05000000000000000000" pitchFamily="2" charset="2"/>
              <a:buChar char="§"/>
              <a:defRPr sz="1500">
                <a:solidFill>
                  <a:schemeClr val="bg1">
                    <a:lumMod val="50000"/>
                  </a:schemeClr>
                </a:solidFill>
                <a:latin typeface="Segoe UI" panose="020B0502040204020203" pitchFamily="34" charset="0"/>
                <a:cs typeface="Segoe UI" panose="020B0502040204020203" pitchFamily="34" charset="0"/>
              </a:defRPr>
            </a:lvl2pPr>
            <a:lvl3pPr marL="857228" indent="-171446">
              <a:buClr>
                <a:srgbClr val="F9BE4B"/>
              </a:buClr>
              <a:buFont typeface="Wingdings" panose="05000000000000000000" pitchFamily="2" charset="2"/>
              <a:buChar char="§"/>
              <a:defRPr sz="1350">
                <a:solidFill>
                  <a:schemeClr val="bg1">
                    <a:lumMod val="50000"/>
                  </a:schemeClr>
                </a:solidFill>
                <a:latin typeface="Segoe UI" panose="020B0502040204020203" pitchFamily="34" charset="0"/>
                <a:cs typeface="Segoe UI" panose="020B0502040204020203" pitchFamily="34" charset="0"/>
              </a:defRPr>
            </a:lvl3pPr>
            <a:lvl4pPr marL="1200120" indent="-171446">
              <a:buClr>
                <a:srgbClr val="F9BE4B"/>
              </a:buClr>
              <a:buFont typeface="Wingdings" panose="05000000000000000000" pitchFamily="2" charset="2"/>
              <a:buChar char="§"/>
              <a:defRPr sz="1200">
                <a:solidFill>
                  <a:schemeClr val="bg1">
                    <a:lumMod val="50000"/>
                  </a:schemeClr>
                </a:solidFill>
                <a:latin typeface="Segoe UI" panose="020B0502040204020203" pitchFamily="34" charset="0"/>
                <a:cs typeface="Segoe UI" panose="020B0502040204020203" pitchFamily="34" charset="0"/>
              </a:defRPr>
            </a:lvl4pPr>
            <a:lvl5pPr marL="1543012" indent="-171446">
              <a:buClr>
                <a:srgbClr val="F9BE4B"/>
              </a:buClr>
              <a:buFont typeface="Wingdings" panose="05000000000000000000" pitchFamily="2" charset="2"/>
              <a:buChar char="§"/>
              <a:defRPr sz="1200">
                <a:solidFill>
                  <a:schemeClr val="bg1">
                    <a:lumMod val="50000"/>
                  </a:schemeClr>
                </a:solidFill>
                <a:latin typeface="Segoe UI" panose="020B0502040204020203" pitchFamily="34" charset="0"/>
                <a:cs typeface="Segoe UI" panose="020B0502040204020203"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ustDataLst>
      <p:tags r:id="rId1"/>
    </p:custDataLst>
    <p:extLst>
      <p:ext uri="{BB962C8B-B14F-4D97-AF65-F5344CB8AC3E}">
        <p14:creationId xmlns:p14="http://schemas.microsoft.com/office/powerpoint/2010/main" val="24538851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9F44661-25DB-42C4-961D-5A788FE36613}" type="datetime1">
              <a:rPr lang="en-US"/>
              <a:pPr>
                <a:defRPr/>
              </a:pPr>
              <a:t>2/15/2019</a:t>
            </a:fld>
            <a:endParaRPr lang="en-US" dirty="0"/>
          </a:p>
        </p:txBody>
      </p:sp>
      <p:sp>
        <p:nvSpPr>
          <p:cNvPr id="5" name="Footer Placeholder 4"/>
          <p:cNvSpPr>
            <a:spLocks noGrp="1"/>
          </p:cNvSpPr>
          <p:nvPr>
            <p:ph type="ftr" sz="quarter" idx="11"/>
          </p:nvPr>
        </p:nvSpPr>
        <p:spPr>
          <a:xfrm>
            <a:off x="3124200" y="6515100"/>
            <a:ext cx="2895600" cy="342900"/>
          </a:xfrm>
          <a:prstGeom prst="rect">
            <a:avLst/>
          </a:prstGeom>
        </p:spPr>
        <p:txBody>
          <a:bodyPr/>
          <a:lstStyle>
            <a:lvl1pPr fontAlgn="auto">
              <a:spcBef>
                <a:spcPts val="0"/>
              </a:spcBef>
              <a:spcAft>
                <a:spcPts val="0"/>
              </a:spcAft>
              <a:defRPr dirty="0">
                <a:latin typeface="+mn-lt"/>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5FD51C9-A4CF-4BBD-9871-FFD853E589A2}" type="slidenum">
              <a:rPr lang="en-US"/>
              <a:pPr>
                <a:defRPr/>
              </a:pPr>
              <a:t>‹#›</a:t>
            </a:fld>
            <a:endParaRPr lang="en-US" dirty="0"/>
          </a:p>
        </p:txBody>
      </p:sp>
    </p:spTree>
    <p:extLst>
      <p:ext uri="{BB962C8B-B14F-4D97-AF65-F5344CB8AC3E}">
        <p14:creationId xmlns:p14="http://schemas.microsoft.com/office/powerpoint/2010/main" val="19505263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6C936C7-2BDE-4D97-92EE-BD9819D71986}" type="datetimeFigureOut">
              <a:rPr lang="en-US" smtClean="0"/>
              <a:t>2/15/2019</a:t>
            </a:fld>
            <a:endParaRPr 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F959E39-E61A-421E-991A-E22D91387DCE}" type="slidenum">
              <a:rPr lang="en-US" smtClean="0"/>
              <a:t>‹#›</a:t>
            </a:fld>
            <a:endParaRPr lang="en-US"/>
          </a:p>
        </p:txBody>
      </p:sp>
    </p:spTree>
    <p:custDataLst>
      <p:tags r:id="rId7"/>
    </p:custDataLst>
    <p:extLst>
      <p:ext uri="{BB962C8B-B14F-4D97-AF65-F5344CB8AC3E}">
        <p14:creationId xmlns:p14="http://schemas.microsoft.com/office/powerpoint/2010/main" val="1376919145"/>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timing>
    <p:tnLst>
      <p:par>
        <p:cTn id="1" dur="indefinite" restart="never" nodeType="tmRoot"/>
      </p:par>
    </p:tnLst>
  </p:timing>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media1.m4a"/><Relationship Id="rId7" Type="http://schemas.openxmlformats.org/officeDocument/2006/relationships/slide" Target="slide13.xml"/><Relationship Id="rId2" Type="http://schemas.microsoft.com/office/2007/relationships/media" Target="../media/media1.m4a"/><Relationship Id="rId1" Type="http://schemas.openxmlformats.org/officeDocument/2006/relationships/tags" Target="../tags/tag7.xml"/><Relationship Id="rId6" Type="http://schemas.openxmlformats.org/officeDocument/2006/relationships/slide" Target="slide18.xml"/><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1.png"/><Relationship Id="rId2" Type="http://schemas.microsoft.com/office/2007/relationships/media" Target="../media/media16.m4a"/><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7.m4a"/><Relationship Id="rId7" Type="http://schemas.openxmlformats.org/officeDocument/2006/relationships/image" Target="../media/image10.png"/><Relationship Id="rId2" Type="http://schemas.microsoft.com/office/2007/relationships/media" Target="../media/media17.m4a"/><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1.png"/><Relationship Id="rId2" Type="http://schemas.microsoft.com/office/2007/relationships/media" Target="../media/media19.m4a"/><Relationship Id="rId1" Type="http://schemas.openxmlformats.org/officeDocument/2006/relationships/tags" Target="../tags/tag14.xml"/><Relationship Id="rId6" Type="http://schemas.openxmlformats.org/officeDocument/2006/relationships/image" Target="../media/image11.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12.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13.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7" Type="http://schemas.openxmlformats.org/officeDocument/2006/relationships/image" Target="../media/image1.png"/><Relationship Id="rId2" Type="http://schemas.microsoft.com/office/2007/relationships/media" Target="../media/media31.m4a"/><Relationship Id="rId1" Type="http://schemas.openxmlformats.org/officeDocument/2006/relationships/tags" Target="../tags/tag15.xml"/><Relationship Id="rId6" Type="http://schemas.openxmlformats.org/officeDocument/2006/relationships/hyperlink" Target="http://www.eatrightpro.org/acend" TargetMode="External"/><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2.m4a"/><Relationship Id="rId7" Type="http://schemas.openxmlformats.org/officeDocument/2006/relationships/hyperlink" Target="http://www.eatrightpro.org/acend" TargetMode="External"/><Relationship Id="rId2" Type="http://schemas.microsoft.com/office/2007/relationships/media" Target="../media/media32.m4a"/><Relationship Id="rId1" Type="http://schemas.openxmlformats.org/officeDocument/2006/relationships/tags" Target="../tags/tag16.xml"/><Relationship Id="rId6" Type="http://schemas.openxmlformats.org/officeDocument/2006/relationships/hyperlink" Target="mailto:ACEND@eatright.org" TargetMode="External"/><Relationship Id="rId5" Type="http://schemas.openxmlformats.org/officeDocument/2006/relationships/notesSlide" Target="../notesSlides/notesSlide32.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3.xml"/><Relationship Id="rId7" Type="http://schemas.openxmlformats.org/officeDocument/2006/relationships/image" Target="../media/image5.em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emf"/><Relationship Id="rId11" Type="http://schemas.openxmlformats.org/officeDocument/2006/relationships/image" Target="../media/image1.png"/><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notesSlide" Target="../notesSlides/notesSlide8.xml"/><Relationship Id="rId9"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hevron 20"/>
          <p:cNvSpPr/>
          <p:nvPr/>
        </p:nvSpPr>
        <p:spPr>
          <a:xfrm>
            <a:off x="266621" y="5143879"/>
            <a:ext cx="1726479" cy="705119"/>
          </a:xfrm>
          <a:prstGeom prst="chevron">
            <a:avLst>
              <a:gd name="adj" fmla="val 14384"/>
            </a:avLst>
          </a:prstGeom>
          <a:solidFill>
            <a:srgbClr val="8AB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2" name="Chevron 21"/>
          <p:cNvSpPr/>
          <p:nvPr/>
        </p:nvSpPr>
        <p:spPr>
          <a:xfrm>
            <a:off x="1993100" y="5143881"/>
            <a:ext cx="1726479" cy="705119"/>
          </a:xfrm>
          <a:prstGeom prst="chevron">
            <a:avLst>
              <a:gd name="adj" fmla="val 14384"/>
            </a:avLst>
          </a:prstGeom>
          <a:solidFill>
            <a:srgbClr val="FC6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3" name="Chevron 22"/>
          <p:cNvSpPr/>
          <p:nvPr/>
        </p:nvSpPr>
        <p:spPr>
          <a:xfrm>
            <a:off x="3719579" y="5143881"/>
            <a:ext cx="1726479" cy="705119"/>
          </a:xfrm>
          <a:prstGeom prst="chevron">
            <a:avLst>
              <a:gd name="adj" fmla="val 14384"/>
            </a:avLst>
          </a:prstGeom>
          <a:solidFill>
            <a:srgbClr val="F9B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4" name="Chevron 23"/>
          <p:cNvSpPr/>
          <p:nvPr/>
        </p:nvSpPr>
        <p:spPr>
          <a:xfrm>
            <a:off x="5446058" y="5143881"/>
            <a:ext cx="1726479" cy="705119"/>
          </a:xfrm>
          <a:prstGeom prst="chevron">
            <a:avLst>
              <a:gd name="adj" fmla="val 14384"/>
            </a:avLst>
          </a:prstGeom>
          <a:solidFill>
            <a:srgbClr val="8AB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5" name="Chevron 24"/>
          <p:cNvSpPr/>
          <p:nvPr/>
        </p:nvSpPr>
        <p:spPr>
          <a:xfrm>
            <a:off x="7172537" y="5143881"/>
            <a:ext cx="1726479" cy="705119"/>
          </a:xfrm>
          <a:prstGeom prst="chevron">
            <a:avLst>
              <a:gd name="adj" fmla="val 14384"/>
            </a:avLst>
          </a:prstGeom>
          <a:solidFill>
            <a:srgbClr val="FC6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6" name="Oval 25">
            <a:hlinkClick r:id="rId6" action="ppaction://hlinksldjump"/>
          </p:cNvPr>
          <p:cNvSpPr/>
          <p:nvPr/>
        </p:nvSpPr>
        <p:spPr>
          <a:xfrm>
            <a:off x="615510" y="5334647"/>
            <a:ext cx="342900" cy="3429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a:hlinkClick r:id="rId7" action="ppaction://hlinksldjump"/>
          </p:cNvPr>
          <p:cNvSpPr/>
          <p:nvPr/>
        </p:nvSpPr>
        <p:spPr>
          <a:xfrm>
            <a:off x="1307299" y="5334647"/>
            <a:ext cx="342900" cy="3429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a:hlinkClick r:id="rId8" action="ppaction://hlinksldjump"/>
          </p:cNvPr>
          <p:cNvSpPr/>
          <p:nvPr/>
        </p:nvSpPr>
        <p:spPr>
          <a:xfrm>
            <a:off x="2307943" y="5334647"/>
            <a:ext cx="342900" cy="3429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a:hlinkClick r:id="rId7" action="ppaction://hlinksldjump"/>
          </p:cNvPr>
          <p:cNvSpPr/>
          <p:nvPr/>
        </p:nvSpPr>
        <p:spPr>
          <a:xfrm>
            <a:off x="4754268" y="5334647"/>
            <a:ext cx="342900" cy="3429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29">
            <a:hlinkClick r:id="" action="ppaction://noaction"/>
          </p:cNvPr>
          <p:cNvSpPr/>
          <p:nvPr/>
        </p:nvSpPr>
        <p:spPr>
          <a:xfrm>
            <a:off x="5966397" y="5334647"/>
            <a:ext cx="342900" cy="3429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Oval 30">
            <a:hlinkClick r:id="" action="ppaction://noaction"/>
          </p:cNvPr>
          <p:cNvSpPr/>
          <p:nvPr/>
        </p:nvSpPr>
        <p:spPr>
          <a:xfrm>
            <a:off x="7943114" y="5334647"/>
            <a:ext cx="342900" cy="3429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itle 18"/>
          <p:cNvSpPr>
            <a:spLocks noGrp="1"/>
          </p:cNvSpPr>
          <p:nvPr>
            <p:ph type="title"/>
          </p:nvPr>
        </p:nvSpPr>
        <p:spPr>
          <a:xfrm>
            <a:off x="0" y="1308089"/>
            <a:ext cx="9144000" cy="1608847"/>
          </a:xfrm>
        </p:spPr>
        <p:txBody>
          <a:bodyPr>
            <a:noAutofit/>
          </a:bodyPr>
          <a:lstStyle/>
          <a:p>
            <a:pPr algn="ctr"/>
            <a:r>
              <a:rPr lang="en-US" sz="4200" b="1" i="1" dirty="0">
                <a:solidFill>
                  <a:schemeClr val="tx2">
                    <a:lumMod val="50000"/>
                  </a:schemeClr>
                </a:solidFill>
                <a:latin typeface="+mn-lt"/>
              </a:rPr>
              <a:t>ACEND® </a:t>
            </a:r>
            <a:r>
              <a:rPr lang="en-US" sz="4200" b="1" i="1" dirty="0" smtClean="0">
                <a:solidFill>
                  <a:schemeClr val="tx2">
                    <a:lumMod val="50000"/>
                  </a:schemeClr>
                </a:solidFill>
                <a:latin typeface="+mn-lt"/>
              </a:rPr>
              <a:t>2017 Accreditation Standards Overview</a:t>
            </a:r>
            <a:endParaRPr lang="en-US" sz="4200" b="1" dirty="0">
              <a:solidFill>
                <a:schemeClr val="tx2">
                  <a:lumMod val="50000"/>
                </a:schemeClr>
              </a:solidFill>
              <a:latin typeface="+mn-lt"/>
            </a:endParaRPr>
          </a:p>
        </p:txBody>
      </p:sp>
      <p:sp>
        <p:nvSpPr>
          <p:cNvPr id="16" name="Subtitle 6"/>
          <p:cNvSpPr txBox="1">
            <a:spLocks/>
          </p:cNvSpPr>
          <p:nvPr/>
        </p:nvSpPr>
        <p:spPr>
          <a:xfrm>
            <a:off x="0" y="3167627"/>
            <a:ext cx="9144000" cy="1253912"/>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200" kern="1200">
                <a:solidFill>
                  <a:srgbClr val="009900"/>
                </a:solidFill>
                <a:latin typeface="+mj-lt"/>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Arial" pitchFamily="34" charset="0"/>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Arial" pitchFamily="34" charset="0"/>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Arial" pitchFamily="34" charset="0"/>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400" b="1" dirty="0" smtClean="0">
                <a:solidFill>
                  <a:sysClr val="windowText" lastClr="000000"/>
                </a:solidFill>
                <a:latin typeface="Calibri"/>
              </a:rPr>
              <a:t>For Faculty and Preceptors</a:t>
            </a:r>
            <a:endParaRPr kumimoji="0" lang="en-US" sz="2400" b="1" i="0" u="none" strike="noStrike" kern="1200" cap="none" spc="0" normalizeH="0" baseline="0" noProof="0" dirty="0" smtClean="0">
              <a:ln>
                <a:noFill/>
              </a:ln>
              <a:solidFill>
                <a:sysClr val="windowText" lastClr="000000"/>
              </a:solidFill>
              <a:effectLst/>
              <a:uLnTx/>
              <a:uFillTx/>
              <a:latin typeface="Calibri"/>
              <a:ea typeface="+mn-ea"/>
              <a:cs typeface="Arial"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090690019"/>
      </p:ext>
    </p:extLst>
  </p:cSld>
  <p:clrMapOvr>
    <a:masterClrMapping/>
  </p:clrMapOvr>
  <mc:AlternateContent xmlns:mc="http://schemas.openxmlformats.org/markup-compatibility/2006" xmlns:p14="http://schemas.microsoft.com/office/powerpoint/2010/main">
    <mc:Choice Requires="p14">
      <p:transition spd="slow" p14:dur="2000" advTm="46198"/>
    </mc:Choice>
    <mc:Fallback xmlns="">
      <p:transition spd="slow" advTm="46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67" y="2"/>
            <a:ext cx="8657499" cy="941855"/>
          </a:xfrm>
        </p:spPr>
        <p:txBody>
          <a:bodyPr>
            <a:noAutofit/>
          </a:bodyPr>
          <a:lstStyle/>
          <a:p>
            <a:r>
              <a:rPr lang="en-US" sz="4200" b="1" dirty="0" smtClean="0">
                <a:solidFill>
                  <a:schemeClr val="tx2">
                    <a:lumMod val="50000"/>
                  </a:schemeClr>
                </a:solidFill>
                <a:latin typeface="+mn-lt"/>
              </a:rPr>
              <a:t>Standard 5</a:t>
            </a:r>
            <a:endParaRPr lang="en-US" sz="4200" b="1" dirty="0">
              <a:solidFill>
                <a:schemeClr val="tx2">
                  <a:lumMod val="50000"/>
                </a:schemeClr>
              </a:solidFill>
              <a:latin typeface="+mn-lt"/>
            </a:endParaRPr>
          </a:p>
        </p:txBody>
      </p:sp>
      <p:sp>
        <p:nvSpPr>
          <p:cNvPr id="4" name="Content Placeholder 3"/>
          <p:cNvSpPr>
            <a:spLocks noGrp="1"/>
          </p:cNvSpPr>
          <p:nvPr>
            <p:ph sz="quarter" idx="11"/>
          </p:nvPr>
        </p:nvSpPr>
        <p:spPr>
          <a:xfrm>
            <a:off x="135734" y="1659467"/>
            <a:ext cx="8827143" cy="5089395"/>
          </a:xfrm>
        </p:spPr>
        <p:txBody>
          <a:bodyPr>
            <a:normAutofit/>
          </a:bodyPr>
          <a:lstStyle/>
          <a:p>
            <a:pPr marL="0" lvl="0" indent="0">
              <a:spcAft>
                <a:spcPts val="600"/>
              </a:spcAft>
              <a:buNone/>
            </a:pPr>
            <a:r>
              <a:rPr lang="en-US" sz="3200" dirty="0" smtClean="0">
                <a:solidFill>
                  <a:srgbClr val="44546A">
                    <a:lumMod val="50000"/>
                  </a:srgbClr>
                </a:solidFill>
                <a:latin typeface="Calibri" panose="020F0502020204030204"/>
              </a:rPr>
              <a:t>Required Element 5.1: Curriculum Components</a:t>
            </a:r>
          </a:p>
          <a:p>
            <a:pPr marL="0" indent="0">
              <a:spcAft>
                <a:spcPts val="600"/>
              </a:spcAft>
              <a:buNone/>
            </a:pPr>
            <a:r>
              <a:rPr lang="en-US" sz="3200" dirty="0">
                <a:solidFill>
                  <a:srgbClr val="44546A">
                    <a:lumMod val="50000"/>
                  </a:srgbClr>
                </a:solidFill>
                <a:latin typeface="Calibri" panose="020F0502020204030204"/>
              </a:rPr>
              <a:t>Required Element </a:t>
            </a:r>
            <a:r>
              <a:rPr lang="en-US" sz="3200" dirty="0" smtClean="0">
                <a:solidFill>
                  <a:srgbClr val="44546A">
                    <a:lumMod val="50000"/>
                  </a:srgbClr>
                </a:solidFill>
                <a:latin typeface="Calibri" panose="020F0502020204030204"/>
              </a:rPr>
              <a:t>5.2: </a:t>
            </a:r>
            <a:r>
              <a:rPr lang="en-US" sz="3200" dirty="0">
                <a:solidFill>
                  <a:srgbClr val="44546A">
                    <a:lumMod val="50000"/>
                  </a:srgbClr>
                </a:solidFill>
                <a:latin typeface="Calibri" panose="020F0502020204030204"/>
              </a:rPr>
              <a:t>Curriculum </a:t>
            </a:r>
            <a:r>
              <a:rPr lang="en-US" sz="3200" dirty="0" smtClean="0">
                <a:solidFill>
                  <a:srgbClr val="44546A">
                    <a:lumMod val="50000"/>
                  </a:srgbClr>
                </a:solidFill>
                <a:latin typeface="Calibri" panose="020F0502020204030204"/>
              </a:rPr>
              <a:t>Map</a:t>
            </a:r>
          </a:p>
          <a:p>
            <a:pPr marL="0" lvl="0" indent="0">
              <a:spcAft>
                <a:spcPts val="600"/>
              </a:spcAft>
              <a:buNone/>
            </a:pPr>
            <a:r>
              <a:rPr lang="en-US" sz="3200" dirty="0" smtClean="0">
                <a:solidFill>
                  <a:srgbClr val="44546A">
                    <a:lumMod val="50000"/>
                  </a:srgbClr>
                </a:solidFill>
                <a:latin typeface="Calibri" panose="020F0502020204030204"/>
              </a:rPr>
              <a:t>Required </a:t>
            </a:r>
            <a:r>
              <a:rPr lang="en-US" sz="3200" dirty="0">
                <a:solidFill>
                  <a:srgbClr val="44546A">
                    <a:lumMod val="50000"/>
                  </a:srgbClr>
                </a:solidFill>
                <a:latin typeface="Calibri" panose="020F0502020204030204"/>
              </a:rPr>
              <a:t>Element </a:t>
            </a:r>
            <a:r>
              <a:rPr lang="en-US" sz="3200" dirty="0" smtClean="0">
                <a:solidFill>
                  <a:srgbClr val="44546A">
                    <a:lumMod val="50000"/>
                  </a:srgbClr>
                </a:solidFill>
                <a:latin typeface="Calibri" panose="020F0502020204030204"/>
              </a:rPr>
              <a:t>5.3: Learning Activities</a:t>
            </a:r>
            <a:endParaRPr lang="en-US" dirty="0">
              <a:solidFill>
                <a:prstClr val="white">
                  <a:lumMod val="50000"/>
                </a:prstClr>
              </a:solidFill>
            </a:endParaRPr>
          </a:p>
          <a:p>
            <a:pPr marL="0" lvl="0" indent="0">
              <a:spcAft>
                <a:spcPts val="600"/>
              </a:spcAft>
              <a:buNone/>
            </a:pPr>
            <a:endParaRPr lang="en-US" dirty="0" smtClean="0">
              <a:solidFill>
                <a:prstClr val="white">
                  <a:lumMod val="50000"/>
                </a:prstClr>
              </a:solidFill>
            </a:endParaRPr>
          </a:p>
          <a:p>
            <a:pPr marL="0" indent="0">
              <a:buNone/>
            </a:pPr>
            <a:endParaRPr lang="en-US" dirty="0"/>
          </a:p>
        </p:txBody>
      </p:sp>
      <p:sp>
        <p:nvSpPr>
          <p:cNvPr id="5" name="Rectangle 4"/>
          <p:cNvSpPr/>
          <p:nvPr/>
        </p:nvSpPr>
        <p:spPr>
          <a:xfrm>
            <a:off x="7760077" y="6595954"/>
            <a:ext cx="811441" cy="219291"/>
          </a:xfrm>
          <a:prstGeom prst="rect">
            <a:avLst/>
          </a:prstGeom>
        </p:spPr>
        <p:txBody>
          <a:bodyPr wrap="none">
            <a:spAutoFit/>
          </a:bodyPr>
          <a:lstStyle/>
          <a:p>
            <a:r>
              <a:rPr lang="en-US" sz="825" dirty="0"/>
              <a:t>©ACEND </a:t>
            </a:r>
            <a:r>
              <a:rPr lang="en-US" sz="825" dirty="0" smtClean="0"/>
              <a:t>2019</a:t>
            </a:r>
            <a:endParaRPr lang="en-US" sz="825" dirty="0"/>
          </a:p>
        </p:txBody>
      </p:sp>
      <p:sp>
        <p:nvSpPr>
          <p:cNvPr id="6" name="TextBox 5"/>
          <p:cNvSpPr txBox="1"/>
          <p:nvPr/>
        </p:nvSpPr>
        <p:spPr>
          <a:xfrm>
            <a:off x="135734" y="913765"/>
            <a:ext cx="8584932" cy="584775"/>
          </a:xfrm>
          <a:prstGeom prst="rect">
            <a:avLst/>
          </a:prstGeom>
          <a:noFill/>
        </p:spPr>
        <p:txBody>
          <a:bodyPr wrap="square" rtlCol="0">
            <a:spAutoFit/>
          </a:bodyPr>
          <a:lstStyle/>
          <a:p>
            <a:r>
              <a:rPr lang="en-US" sz="3200" b="1" dirty="0">
                <a:solidFill>
                  <a:schemeClr val="bg1"/>
                </a:solidFill>
              </a:rPr>
              <a:t>Curriculum and Learning Activities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501033"/>
      </p:ext>
    </p:extLst>
  </p:cSld>
  <p:clrMapOvr>
    <a:masterClrMapping/>
  </p:clrMapOvr>
  <mc:AlternateContent xmlns:mc="http://schemas.openxmlformats.org/markup-compatibility/2006" xmlns:p14="http://schemas.microsoft.com/office/powerpoint/2010/main">
    <mc:Choice Requires="p14">
      <p:transition spd="slow" p14:dur="2000" advTm="17215"/>
    </mc:Choice>
    <mc:Fallback xmlns="">
      <p:transition spd="slow" advTm="17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67" y="2"/>
            <a:ext cx="8657499" cy="941855"/>
          </a:xfrm>
        </p:spPr>
        <p:txBody>
          <a:bodyPr>
            <a:noAutofit/>
          </a:bodyPr>
          <a:lstStyle/>
          <a:p>
            <a:r>
              <a:rPr lang="en-US" sz="4200" b="1" dirty="0" smtClean="0">
                <a:solidFill>
                  <a:schemeClr val="tx2">
                    <a:lumMod val="50000"/>
                  </a:schemeClr>
                </a:solidFill>
                <a:latin typeface="+mn-lt"/>
              </a:rPr>
              <a:t>Standard 5</a:t>
            </a:r>
            <a:endParaRPr lang="en-US" sz="4200" b="1" dirty="0">
              <a:solidFill>
                <a:schemeClr val="tx2">
                  <a:lumMod val="50000"/>
                </a:schemeClr>
              </a:solidFill>
              <a:latin typeface="+mn-lt"/>
            </a:endParaRPr>
          </a:p>
        </p:txBody>
      </p:sp>
      <p:sp>
        <p:nvSpPr>
          <p:cNvPr id="4" name="Content Placeholder 3"/>
          <p:cNvSpPr>
            <a:spLocks noGrp="1"/>
          </p:cNvSpPr>
          <p:nvPr>
            <p:ph sz="quarter" idx="11"/>
          </p:nvPr>
        </p:nvSpPr>
        <p:spPr>
          <a:xfrm>
            <a:off x="135734" y="1659467"/>
            <a:ext cx="8827143" cy="5089395"/>
          </a:xfrm>
        </p:spPr>
        <p:txBody>
          <a:bodyPr>
            <a:normAutofit/>
          </a:bodyPr>
          <a:lstStyle/>
          <a:p>
            <a:pPr marL="0" lvl="0" indent="0">
              <a:buNone/>
            </a:pPr>
            <a:r>
              <a:rPr lang="en-US" sz="3200" dirty="0" smtClean="0">
                <a:solidFill>
                  <a:srgbClr val="44546A">
                    <a:lumMod val="50000"/>
                  </a:srgbClr>
                </a:solidFill>
                <a:latin typeface="Calibri" panose="020F0502020204030204"/>
              </a:rPr>
              <a:t>Required </a:t>
            </a:r>
            <a:r>
              <a:rPr lang="en-US" sz="3200" dirty="0">
                <a:solidFill>
                  <a:srgbClr val="44546A">
                    <a:lumMod val="50000"/>
                  </a:srgbClr>
                </a:solidFill>
                <a:latin typeface="Calibri" panose="020F0502020204030204"/>
              </a:rPr>
              <a:t>Element </a:t>
            </a:r>
            <a:r>
              <a:rPr lang="en-US" sz="3200" dirty="0" smtClean="0">
                <a:solidFill>
                  <a:srgbClr val="44546A">
                    <a:lumMod val="50000"/>
                  </a:srgbClr>
                </a:solidFill>
                <a:latin typeface="Calibri" panose="020F0502020204030204"/>
              </a:rPr>
              <a:t>5.1: </a:t>
            </a:r>
            <a:r>
              <a:rPr lang="en-US" sz="3200" smtClean="0">
                <a:solidFill>
                  <a:srgbClr val="44546A">
                    <a:lumMod val="50000"/>
                  </a:srgbClr>
                </a:solidFill>
                <a:latin typeface="Calibri" panose="020F0502020204030204"/>
              </a:rPr>
              <a:t>Curriculum Components</a:t>
            </a:r>
          </a:p>
          <a:p>
            <a:pPr marL="0" lvl="0" indent="0">
              <a:buNone/>
            </a:pPr>
            <a:endParaRPr lang="en-US" sz="3200" dirty="0" smtClean="0">
              <a:solidFill>
                <a:srgbClr val="44546A">
                  <a:lumMod val="50000"/>
                </a:srgbClr>
              </a:solidFill>
              <a:latin typeface="Calibri" panose="020F0502020204030204"/>
            </a:endParaRPr>
          </a:p>
          <a:p>
            <a:pPr lvl="1"/>
            <a:r>
              <a:rPr lang="en-US" sz="3200" dirty="0" smtClean="0">
                <a:solidFill>
                  <a:srgbClr val="44546A">
                    <a:lumMod val="50000"/>
                  </a:srgbClr>
                </a:solidFill>
                <a:latin typeface="Calibri" panose="020F0502020204030204"/>
              </a:rPr>
              <a:t>Knowledge and skills needed to enter supervised practice or become an entry-level practitioner</a:t>
            </a:r>
          </a:p>
          <a:p>
            <a:pPr marL="0" lvl="0" indent="0">
              <a:buNone/>
            </a:pPr>
            <a:endParaRPr lang="en-US" dirty="0" smtClean="0">
              <a:solidFill>
                <a:prstClr val="white">
                  <a:lumMod val="50000"/>
                </a:prstClr>
              </a:solidFill>
            </a:endParaRPr>
          </a:p>
          <a:p>
            <a:pPr marL="0" indent="0">
              <a:buNone/>
            </a:pPr>
            <a:endParaRPr lang="en-US" dirty="0"/>
          </a:p>
        </p:txBody>
      </p:sp>
      <p:sp>
        <p:nvSpPr>
          <p:cNvPr id="5" name="Rectangle 4"/>
          <p:cNvSpPr/>
          <p:nvPr/>
        </p:nvSpPr>
        <p:spPr>
          <a:xfrm>
            <a:off x="7692797" y="6551202"/>
            <a:ext cx="811441" cy="219291"/>
          </a:xfrm>
          <a:prstGeom prst="rect">
            <a:avLst/>
          </a:prstGeom>
        </p:spPr>
        <p:txBody>
          <a:bodyPr wrap="none">
            <a:spAutoFit/>
          </a:bodyPr>
          <a:lstStyle/>
          <a:p>
            <a:r>
              <a:rPr lang="en-US" sz="825" dirty="0"/>
              <a:t>©ACEND </a:t>
            </a:r>
            <a:r>
              <a:rPr lang="en-US" sz="825" dirty="0" smtClean="0"/>
              <a:t>2019</a:t>
            </a:r>
            <a:endParaRPr lang="en-US" sz="825" dirty="0"/>
          </a:p>
        </p:txBody>
      </p:sp>
      <p:sp>
        <p:nvSpPr>
          <p:cNvPr id="6" name="TextBox 5"/>
          <p:cNvSpPr txBox="1"/>
          <p:nvPr/>
        </p:nvSpPr>
        <p:spPr>
          <a:xfrm>
            <a:off x="135734" y="913765"/>
            <a:ext cx="8584932" cy="584775"/>
          </a:xfrm>
          <a:prstGeom prst="rect">
            <a:avLst/>
          </a:prstGeom>
          <a:noFill/>
        </p:spPr>
        <p:txBody>
          <a:bodyPr wrap="square" rtlCol="0">
            <a:spAutoFit/>
          </a:bodyPr>
          <a:lstStyle/>
          <a:p>
            <a:r>
              <a:rPr lang="en-US" sz="3200" b="1" dirty="0">
                <a:solidFill>
                  <a:schemeClr val="bg1"/>
                </a:solidFill>
              </a:rPr>
              <a:t>Curriculum and Learning Activities</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95102864"/>
      </p:ext>
    </p:extLst>
  </p:cSld>
  <p:clrMapOvr>
    <a:masterClrMapping/>
  </p:clrMapOvr>
  <mc:AlternateContent xmlns:mc="http://schemas.openxmlformats.org/markup-compatibility/2006" xmlns:p14="http://schemas.microsoft.com/office/powerpoint/2010/main">
    <mc:Choice Requires="p14">
      <p:transition spd="slow" p14:dur="2000" advTm="50438"/>
    </mc:Choice>
    <mc:Fallback xmlns="">
      <p:transition spd="slow" advTm="50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b="1" dirty="0" smtClean="0">
                <a:solidFill>
                  <a:schemeClr val="tx2">
                    <a:lumMod val="50000"/>
                  </a:schemeClr>
                </a:solidFill>
                <a:latin typeface="+mn-lt"/>
              </a:rPr>
              <a:t>Curriculum Depth and Breadth</a:t>
            </a:r>
            <a:endParaRPr lang="en-US" sz="3200" b="1" dirty="0">
              <a:solidFill>
                <a:schemeClr val="tx2">
                  <a:lumMod val="50000"/>
                </a:schemeClr>
              </a:solidFill>
              <a:latin typeface="+mn-lt"/>
            </a:endParaRPr>
          </a:p>
        </p:txBody>
      </p:sp>
      <p:sp>
        <p:nvSpPr>
          <p:cNvPr id="5" name="Text Placeholder 4"/>
          <p:cNvSpPr>
            <a:spLocks noGrp="1"/>
          </p:cNvSpPr>
          <p:nvPr>
            <p:ph type="body" sz="quarter" idx="10"/>
          </p:nvPr>
        </p:nvSpPr>
        <p:spPr/>
        <p:txBody>
          <a:bodyPr/>
          <a:lstStyle/>
          <a:p>
            <a:r>
              <a:rPr lang="en-US" sz="3000" b="1" dirty="0">
                <a:latin typeface="+mn-lt"/>
              </a:rPr>
              <a:t>Required Element </a:t>
            </a:r>
            <a:r>
              <a:rPr lang="en-US" sz="3000" b="1" dirty="0" smtClean="0">
                <a:latin typeface="+mn-lt"/>
              </a:rPr>
              <a:t>5.1</a:t>
            </a:r>
            <a:endParaRPr lang="en-US" sz="3000" b="1" dirty="0">
              <a:latin typeface="+mn-lt"/>
            </a:endParaRPr>
          </a:p>
        </p:txBody>
      </p:sp>
      <p:sp>
        <p:nvSpPr>
          <p:cNvPr id="6" name="Content Placeholder 5"/>
          <p:cNvSpPr>
            <a:spLocks noGrp="1"/>
          </p:cNvSpPr>
          <p:nvPr>
            <p:ph sz="quarter" idx="11"/>
          </p:nvPr>
        </p:nvSpPr>
        <p:spPr>
          <a:xfrm>
            <a:off x="135734" y="1684338"/>
            <a:ext cx="8742452" cy="4932362"/>
          </a:xfrm>
        </p:spPr>
        <p:txBody>
          <a:bodyPr>
            <a:normAutofit/>
          </a:bodyPr>
          <a:lstStyle/>
          <a:p>
            <a:r>
              <a:rPr lang="en-US" sz="3600" dirty="0" smtClean="0">
                <a:solidFill>
                  <a:schemeClr val="tx2">
                    <a:lumMod val="50000"/>
                  </a:schemeClr>
                </a:solidFill>
                <a:latin typeface="+mn-lt"/>
              </a:rPr>
              <a:t>Required Components (5.1.a)</a:t>
            </a:r>
          </a:p>
          <a:p>
            <a:pPr lvl="1">
              <a:buFont typeface="Arial" panose="020B0604020202020204" pitchFamily="34" charset="0"/>
              <a:buChar char="•"/>
            </a:pPr>
            <a:r>
              <a:rPr lang="en-US" sz="3300" dirty="0" smtClean="0">
                <a:solidFill>
                  <a:schemeClr val="tx2">
                    <a:lumMod val="50000"/>
                  </a:schemeClr>
                </a:solidFill>
                <a:latin typeface="+mn-lt"/>
              </a:rPr>
              <a:t>Broad topics, foundation of curriculum</a:t>
            </a:r>
          </a:p>
          <a:p>
            <a:r>
              <a:rPr lang="en-US" sz="3600" dirty="0" smtClean="0">
                <a:solidFill>
                  <a:schemeClr val="tx2">
                    <a:lumMod val="50000"/>
                  </a:schemeClr>
                </a:solidFill>
                <a:latin typeface="+mn-lt"/>
              </a:rPr>
              <a:t>Core Knowledge and Competencies (5.1.a)</a:t>
            </a:r>
          </a:p>
          <a:p>
            <a:pPr lvl="1">
              <a:buFont typeface="Arial" panose="020B0604020202020204" pitchFamily="34" charset="0"/>
              <a:buChar char="•"/>
            </a:pPr>
            <a:r>
              <a:rPr lang="en-US" sz="3300" dirty="0" smtClean="0">
                <a:solidFill>
                  <a:schemeClr val="tx2">
                    <a:lumMod val="50000"/>
                  </a:schemeClr>
                </a:solidFill>
                <a:latin typeface="+mn-lt"/>
              </a:rPr>
              <a:t>Specific pieces of knowledge and actionable skills that must be </a:t>
            </a:r>
            <a:r>
              <a:rPr lang="en-US" sz="3300" dirty="0">
                <a:solidFill>
                  <a:schemeClr val="tx2">
                    <a:lumMod val="50000"/>
                  </a:schemeClr>
                </a:solidFill>
                <a:latin typeface="+mn-lt"/>
              </a:rPr>
              <a:t>assessed (KRDNs, CRDNs, KNDTs and </a:t>
            </a:r>
            <a:r>
              <a:rPr lang="en-US" sz="3300" dirty="0" smtClean="0">
                <a:solidFill>
                  <a:schemeClr val="tx2">
                    <a:lumMod val="50000"/>
                  </a:schemeClr>
                </a:solidFill>
                <a:latin typeface="+mn-lt"/>
              </a:rPr>
              <a:t>CNDTs</a:t>
            </a:r>
            <a:r>
              <a:rPr lang="en-US" sz="3300" dirty="0">
                <a:solidFill>
                  <a:schemeClr val="tx2">
                    <a:lumMod val="50000"/>
                  </a:schemeClr>
                </a:solidFill>
                <a:latin typeface="+mn-lt"/>
              </a:rPr>
              <a:t>)</a:t>
            </a:r>
            <a:endParaRPr lang="en-US" sz="3300" dirty="0" smtClean="0">
              <a:solidFill>
                <a:schemeClr val="tx2">
                  <a:lumMod val="50000"/>
                </a:schemeClr>
              </a:solidFill>
              <a:latin typeface="+mn-lt"/>
            </a:endParaRPr>
          </a:p>
          <a:p>
            <a:r>
              <a:rPr lang="en-US" sz="3600" dirty="0" smtClean="0">
                <a:solidFill>
                  <a:schemeClr val="tx2">
                    <a:lumMod val="50000"/>
                  </a:schemeClr>
                </a:solidFill>
                <a:latin typeface="+mn-lt"/>
              </a:rPr>
              <a:t>Concentrations (5.1.b)</a:t>
            </a:r>
          </a:p>
          <a:p>
            <a:pPr lvl="1">
              <a:buFont typeface="Arial" panose="020B0604020202020204" pitchFamily="34" charset="0"/>
              <a:buChar char="•"/>
            </a:pPr>
            <a:r>
              <a:rPr lang="en-US" sz="3300" dirty="0" smtClean="0">
                <a:solidFill>
                  <a:schemeClr val="tx2">
                    <a:lumMod val="50000"/>
                  </a:schemeClr>
                </a:solidFill>
                <a:latin typeface="+mn-lt"/>
              </a:rPr>
              <a:t>Focus areas for RDN supervised practice</a:t>
            </a:r>
          </a:p>
          <a:p>
            <a:endParaRPr lang="en-US" sz="2500" dirty="0">
              <a:solidFill>
                <a:schemeClr val="tx2">
                  <a:lumMod val="50000"/>
                </a:schemeClr>
              </a:solidFill>
              <a:latin typeface="+mn-lt"/>
            </a:endParaRPr>
          </a:p>
          <a:p>
            <a:endParaRPr lang="en-US" sz="2800" dirty="0" smtClean="0">
              <a:solidFill>
                <a:schemeClr val="tx2">
                  <a:lumMod val="50000"/>
                </a:schemeClr>
              </a:solidFill>
              <a:latin typeface="+mn-lt"/>
            </a:endParaRPr>
          </a:p>
          <a:p>
            <a:endParaRPr lang="en-US" dirty="0"/>
          </a:p>
        </p:txBody>
      </p:sp>
      <p:sp>
        <p:nvSpPr>
          <p:cNvPr id="2" name="Rectangle 1"/>
          <p:cNvSpPr/>
          <p:nvPr/>
        </p:nvSpPr>
        <p:spPr>
          <a:xfrm>
            <a:off x="7791979" y="6616700"/>
            <a:ext cx="811441" cy="219291"/>
          </a:xfrm>
          <a:prstGeom prst="rect">
            <a:avLst/>
          </a:prstGeom>
        </p:spPr>
        <p:txBody>
          <a:bodyPr wrap="none">
            <a:spAutoFit/>
          </a:bodyPr>
          <a:lstStyle/>
          <a:p>
            <a:r>
              <a:rPr lang="en-US" sz="825" dirty="0"/>
              <a:t>©ACEND </a:t>
            </a:r>
            <a:r>
              <a:rPr lang="en-US" sz="825" dirty="0" smtClean="0"/>
              <a:t>2019</a:t>
            </a:r>
            <a:endParaRPr lang="en-US" sz="825" dirty="0"/>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298917236"/>
      </p:ext>
    </p:extLst>
  </p:cSld>
  <p:clrMapOvr>
    <a:masterClrMapping/>
  </p:clrMapOvr>
  <mc:AlternateContent xmlns:mc="http://schemas.openxmlformats.org/markup-compatibility/2006" xmlns:p14="http://schemas.microsoft.com/office/powerpoint/2010/main">
    <mc:Choice Requires="p14">
      <p:transition spd="slow" p14:dur="2000" advTm="132499"/>
    </mc:Choice>
    <mc:Fallback xmlns="">
      <p:transition spd="slow" advTm="132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childTnLst>
                          </p:cTn>
                        </p:par>
                        <p:par>
                          <p:cTn id="10" fill="hold">
                            <p:stCondLst>
                              <p:cond delay="1"/>
                            </p:stCondLst>
                            <p:childTnLst>
                              <p:par>
                                <p:cTn id="11" presetID="1" presetClass="entr" presetSubtype="0" fill="hold" grpId="0"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par>
                          <p:cTn id="13" fill="hold">
                            <p:stCondLst>
                              <p:cond delay="1"/>
                            </p:stCondLst>
                            <p:childTnLst>
                              <p:par>
                                <p:cTn id="14" presetID="1" presetClass="entr" presetSubtype="0" fill="hold" grpId="0" nodeType="after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par>
                          <p:cTn id="16" fill="hold">
                            <p:stCondLst>
                              <p:cond delay="1"/>
                            </p:stCondLst>
                            <p:childTnLst>
                              <p:par>
                                <p:cTn id="17" presetID="1"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par>
                          <p:cTn id="19" fill="hold">
                            <p:stCondLst>
                              <p:cond delay="1"/>
                            </p:stCondLst>
                            <p:childTnLst>
                              <p:par>
                                <p:cTn id="20" presetID="1" presetClass="entr" presetSubtype="0" fill="hold" grpId="0" nodeType="after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childTnLst>
                                </p:cTn>
                              </p:par>
                            </p:childTnLst>
                          </p:cTn>
                        </p:par>
                        <p:par>
                          <p:cTn id="22" fill="hold">
                            <p:stCondLst>
                              <p:cond delay="1"/>
                            </p:stCondLst>
                            <p:childTnLst>
                              <p:par>
                                <p:cTn id="23" presetID="1" presetClass="entr" presetSubtype="0" fill="hold" grpId="0" nodeType="after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5"/>
                </p:tgtEl>
              </p:cMediaNode>
            </p:audio>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b="1" dirty="0" smtClean="0">
                <a:solidFill>
                  <a:schemeClr val="tx2">
                    <a:lumMod val="50000"/>
                  </a:schemeClr>
                </a:solidFill>
                <a:latin typeface="+mn-lt"/>
              </a:rPr>
              <a:t>Curriculum Depth and Breadth</a:t>
            </a:r>
            <a:endParaRPr lang="en-US" sz="3200" b="1" dirty="0">
              <a:solidFill>
                <a:schemeClr val="tx2">
                  <a:lumMod val="50000"/>
                </a:schemeClr>
              </a:solidFill>
              <a:latin typeface="+mn-lt"/>
            </a:endParaRPr>
          </a:p>
        </p:txBody>
      </p:sp>
      <p:sp>
        <p:nvSpPr>
          <p:cNvPr id="5" name="Text Placeholder 4"/>
          <p:cNvSpPr>
            <a:spLocks noGrp="1"/>
          </p:cNvSpPr>
          <p:nvPr>
            <p:ph type="body" sz="quarter" idx="10"/>
          </p:nvPr>
        </p:nvSpPr>
        <p:spPr/>
        <p:txBody>
          <a:bodyPr/>
          <a:lstStyle/>
          <a:p>
            <a:r>
              <a:rPr lang="en-US" sz="3000" b="1" dirty="0">
                <a:latin typeface="+mn-lt"/>
              </a:rPr>
              <a:t>Required Element </a:t>
            </a:r>
            <a:r>
              <a:rPr lang="en-US" sz="3000" b="1" dirty="0" smtClean="0">
                <a:latin typeface="+mn-lt"/>
              </a:rPr>
              <a:t>5.1</a:t>
            </a:r>
            <a:endParaRPr lang="en-US" sz="3000" b="1" dirty="0">
              <a:latin typeface="+mn-lt"/>
            </a:endParaRPr>
          </a:p>
        </p:txBody>
      </p:sp>
      <p:sp>
        <p:nvSpPr>
          <p:cNvPr id="6" name="Content Placeholder 5"/>
          <p:cNvSpPr>
            <a:spLocks noGrp="1"/>
          </p:cNvSpPr>
          <p:nvPr>
            <p:ph sz="quarter" idx="11"/>
          </p:nvPr>
        </p:nvSpPr>
        <p:spPr>
          <a:xfrm>
            <a:off x="135734" y="1684338"/>
            <a:ext cx="8742452" cy="4932362"/>
          </a:xfrm>
        </p:spPr>
        <p:txBody>
          <a:bodyPr>
            <a:normAutofit/>
          </a:bodyPr>
          <a:lstStyle/>
          <a:p>
            <a:pPr marL="0" indent="0">
              <a:buNone/>
            </a:pPr>
            <a:r>
              <a:rPr lang="en-US" sz="3900" b="1" dirty="0" smtClean="0">
                <a:solidFill>
                  <a:srgbClr val="5F938C"/>
                </a:solidFill>
                <a:latin typeface="+mn-lt"/>
              </a:rPr>
              <a:t>Faculty</a:t>
            </a:r>
          </a:p>
          <a:p>
            <a:pPr lvl="1"/>
            <a:r>
              <a:rPr lang="en-US" sz="3300" dirty="0" smtClean="0">
                <a:solidFill>
                  <a:schemeClr val="tx2">
                    <a:lumMod val="50000"/>
                  </a:schemeClr>
                </a:solidFill>
                <a:latin typeface="+mn-lt"/>
              </a:rPr>
              <a:t>Required Components </a:t>
            </a:r>
          </a:p>
          <a:p>
            <a:pPr lvl="1"/>
            <a:r>
              <a:rPr lang="en-US" sz="3300" dirty="0" smtClean="0">
                <a:solidFill>
                  <a:schemeClr val="tx2">
                    <a:lumMod val="50000"/>
                  </a:schemeClr>
                </a:solidFill>
                <a:latin typeface="+mn-lt"/>
              </a:rPr>
              <a:t>Core Knowledge (KRDNs, KNDTs)</a:t>
            </a:r>
          </a:p>
          <a:p>
            <a:pPr marL="0" indent="0">
              <a:buNone/>
            </a:pPr>
            <a:r>
              <a:rPr lang="en-US" sz="3900" b="1" dirty="0" smtClean="0">
                <a:solidFill>
                  <a:srgbClr val="5F938C"/>
                </a:solidFill>
                <a:latin typeface="+mn-lt"/>
              </a:rPr>
              <a:t>Preceptors</a:t>
            </a:r>
          </a:p>
          <a:p>
            <a:pPr lvl="1"/>
            <a:r>
              <a:rPr lang="en-US" sz="3300" dirty="0" smtClean="0">
                <a:solidFill>
                  <a:schemeClr val="tx2">
                    <a:lumMod val="50000"/>
                  </a:schemeClr>
                </a:solidFill>
                <a:latin typeface="+mn-lt"/>
              </a:rPr>
              <a:t>Competencies (CRDNs, CNDTs)</a:t>
            </a:r>
          </a:p>
          <a:p>
            <a:pPr lvl="1"/>
            <a:r>
              <a:rPr lang="en-US" sz="3300" dirty="0" smtClean="0">
                <a:solidFill>
                  <a:schemeClr val="tx2">
                    <a:lumMod val="50000"/>
                  </a:schemeClr>
                </a:solidFill>
                <a:latin typeface="+mn-lt"/>
              </a:rPr>
              <a:t>Concentrations</a:t>
            </a:r>
          </a:p>
          <a:p>
            <a:endParaRPr lang="en-US" sz="2500" dirty="0">
              <a:solidFill>
                <a:schemeClr val="tx2">
                  <a:lumMod val="50000"/>
                </a:schemeClr>
              </a:solidFill>
              <a:latin typeface="+mn-lt"/>
            </a:endParaRPr>
          </a:p>
          <a:p>
            <a:endParaRPr lang="en-US" sz="2800" dirty="0" smtClean="0">
              <a:solidFill>
                <a:schemeClr val="tx2">
                  <a:lumMod val="50000"/>
                </a:schemeClr>
              </a:solidFill>
              <a:latin typeface="+mn-lt"/>
            </a:endParaRPr>
          </a:p>
          <a:p>
            <a:endParaRPr lang="en-US" dirty="0"/>
          </a:p>
        </p:txBody>
      </p:sp>
      <p:sp>
        <p:nvSpPr>
          <p:cNvPr id="2" name="Rectangle 1"/>
          <p:cNvSpPr/>
          <p:nvPr/>
        </p:nvSpPr>
        <p:spPr>
          <a:xfrm>
            <a:off x="7592475" y="6638709"/>
            <a:ext cx="811441" cy="219291"/>
          </a:xfrm>
          <a:prstGeom prst="rect">
            <a:avLst/>
          </a:prstGeom>
        </p:spPr>
        <p:txBody>
          <a:bodyPr wrap="none">
            <a:spAutoFit/>
          </a:bodyPr>
          <a:lstStyle/>
          <a:p>
            <a:r>
              <a:rPr lang="en-US" sz="825" dirty="0"/>
              <a:t>©ACEND </a:t>
            </a:r>
            <a:r>
              <a:rPr lang="en-US" sz="825" dirty="0" smtClean="0"/>
              <a:t>2019</a:t>
            </a:r>
            <a:endParaRPr lang="en-US" sz="825"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205280890"/>
      </p:ext>
    </p:extLst>
  </p:cSld>
  <p:clrMapOvr>
    <a:masterClrMapping/>
  </p:clrMapOvr>
  <mc:AlternateContent xmlns:mc="http://schemas.openxmlformats.org/markup-compatibility/2006" xmlns:p14="http://schemas.microsoft.com/office/powerpoint/2010/main">
    <mc:Choice Requires="p14">
      <p:transition spd="slow" p14:dur="2000" advTm="18160"/>
    </mc:Choice>
    <mc:Fallback xmlns="">
      <p:transition spd="slow" advTm="1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childTnLst>
                          </p:cTn>
                        </p:par>
                        <p:par>
                          <p:cTn id="10" fill="hold">
                            <p:stCondLst>
                              <p:cond delay="1"/>
                            </p:stCondLst>
                            <p:childTnLst>
                              <p:par>
                                <p:cTn id="11" presetID="1" presetClass="entr" presetSubtype="0" fill="hold" grpId="0"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par>
                          <p:cTn id="13" fill="hold">
                            <p:stCondLst>
                              <p:cond delay="1"/>
                            </p:stCondLst>
                            <p:childTnLst>
                              <p:par>
                                <p:cTn id="14" presetID="1" presetClass="entr" presetSubtype="0" fill="hold" grpId="0" nodeType="after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par>
                          <p:cTn id="16" fill="hold">
                            <p:stCondLst>
                              <p:cond delay="1"/>
                            </p:stCondLst>
                            <p:childTnLst>
                              <p:par>
                                <p:cTn id="17" presetID="1"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par>
                          <p:cTn id="19" fill="hold">
                            <p:stCondLst>
                              <p:cond delay="1"/>
                            </p:stCondLst>
                            <p:childTnLst>
                              <p:par>
                                <p:cTn id="20" presetID="1" presetClass="entr" presetSubtype="0" fill="hold" grpId="0" nodeType="after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childTnLst>
                                </p:cTn>
                              </p:par>
                            </p:childTnLst>
                          </p:cTn>
                        </p:par>
                        <p:par>
                          <p:cTn id="22" fill="hold">
                            <p:stCondLst>
                              <p:cond delay="1"/>
                            </p:stCondLst>
                            <p:childTnLst>
                              <p:par>
                                <p:cTn id="23" presetID="1" presetClass="entr" presetSubtype="0" fill="hold" grpId="0" nodeType="after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b="1" dirty="0" smtClean="0">
                <a:solidFill>
                  <a:schemeClr val="tx2">
                    <a:lumMod val="50000"/>
                  </a:schemeClr>
                </a:solidFill>
                <a:latin typeface="+mn-lt"/>
              </a:rPr>
              <a:t>Curriculum Depth and Breadth</a:t>
            </a:r>
            <a:endParaRPr lang="en-US" sz="3200" b="1" dirty="0">
              <a:solidFill>
                <a:schemeClr val="tx2">
                  <a:lumMod val="50000"/>
                </a:schemeClr>
              </a:solidFill>
              <a:latin typeface="+mn-lt"/>
            </a:endParaRPr>
          </a:p>
        </p:txBody>
      </p:sp>
      <p:sp>
        <p:nvSpPr>
          <p:cNvPr id="5" name="Text Placeholder 4"/>
          <p:cNvSpPr>
            <a:spLocks noGrp="1"/>
          </p:cNvSpPr>
          <p:nvPr>
            <p:ph type="body" sz="quarter" idx="10"/>
          </p:nvPr>
        </p:nvSpPr>
        <p:spPr/>
        <p:txBody>
          <a:bodyPr/>
          <a:lstStyle/>
          <a:p>
            <a:r>
              <a:rPr lang="en-US" sz="3000" b="1" dirty="0">
                <a:latin typeface="+mn-lt"/>
              </a:rPr>
              <a:t>Required Element </a:t>
            </a:r>
            <a:r>
              <a:rPr lang="en-US" sz="3000" b="1" dirty="0" smtClean="0">
                <a:latin typeface="+mn-lt"/>
              </a:rPr>
              <a:t>5.1</a:t>
            </a:r>
            <a:endParaRPr lang="en-US" sz="3000" b="1" dirty="0">
              <a:latin typeface="+mn-lt"/>
            </a:endParaRPr>
          </a:p>
        </p:txBody>
      </p:sp>
      <p:sp>
        <p:nvSpPr>
          <p:cNvPr id="6" name="Content Placeholder 5"/>
          <p:cNvSpPr>
            <a:spLocks noGrp="1"/>
          </p:cNvSpPr>
          <p:nvPr>
            <p:ph sz="quarter" idx="11"/>
          </p:nvPr>
        </p:nvSpPr>
        <p:spPr>
          <a:xfrm>
            <a:off x="135734" y="1684338"/>
            <a:ext cx="8742452" cy="4932362"/>
          </a:xfrm>
        </p:spPr>
        <p:txBody>
          <a:bodyPr>
            <a:normAutofit/>
          </a:bodyPr>
          <a:lstStyle/>
          <a:p>
            <a:r>
              <a:rPr lang="en-US" sz="3600" dirty="0" smtClean="0">
                <a:solidFill>
                  <a:schemeClr val="tx2">
                    <a:lumMod val="50000"/>
                  </a:schemeClr>
                </a:solidFill>
                <a:latin typeface="+mn-lt"/>
              </a:rPr>
              <a:t>Faculty</a:t>
            </a:r>
          </a:p>
          <a:p>
            <a:pPr lvl="1"/>
            <a:r>
              <a:rPr lang="en-US" sz="3300" dirty="0" smtClean="0">
                <a:solidFill>
                  <a:schemeClr val="tx2">
                    <a:lumMod val="50000"/>
                  </a:schemeClr>
                </a:solidFill>
                <a:latin typeface="+mn-lt"/>
              </a:rPr>
              <a:t>Alternate Supervised Practice Hours</a:t>
            </a:r>
          </a:p>
          <a:p>
            <a:pPr lvl="2">
              <a:buFont typeface="Arial" panose="020B0604020202020204" pitchFamily="34" charset="0"/>
              <a:buChar char="•"/>
            </a:pPr>
            <a:r>
              <a:rPr lang="en-US" sz="3150" dirty="0" smtClean="0">
                <a:solidFill>
                  <a:schemeClr val="tx2">
                    <a:lumMod val="50000"/>
                  </a:schemeClr>
                </a:solidFill>
                <a:latin typeface="+mn-lt"/>
              </a:rPr>
              <a:t>Using role play, case studies, simulation or non-professional work site activities to achieve competencies</a:t>
            </a:r>
          </a:p>
          <a:p>
            <a:pPr lvl="2">
              <a:buFont typeface="Arial" panose="020B0604020202020204" pitchFamily="34" charset="0"/>
              <a:buChar char="•"/>
            </a:pPr>
            <a:r>
              <a:rPr lang="en-US" sz="3150" dirty="0" smtClean="0">
                <a:solidFill>
                  <a:schemeClr val="tx2">
                    <a:lumMod val="50000"/>
                  </a:schemeClr>
                </a:solidFill>
                <a:latin typeface="+mn-lt"/>
              </a:rPr>
              <a:t>CP, DT, degree-based DI only </a:t>
            </a:r>
            <a:endParaRPr lang="en-US" sz="2500" dirty="0">
              <a:solidFill>
                <a:schemeClr val="tx2">
                  <a:lumMod val="50000"/>
                </a:schemeClr>
              </a:solidFill>
              <a:latin typeface="+mn-lt"/>
            </a:endParaRPr>
          </a:p>
          <a:p>
            <a:endParaRPr lang="en-US" sz="2800" dirty="0" smtClean="0">
              <a:solidFill>
                <a:schemeClr val="tx2">
                  <a:lumMod val="50000"/>
                </a:schemeClr>
              </a:solidFill>
              <a:latin typeface="+mn-lt"/>
            </a:endParaRPr>
          </a:p>
          <a:p>
            <a:endParaRPr lang="en-US" dirty="0"/>
          </a:p>
        </p:txBody>
      </p:sp>
      <p:sp>
        <p:nvSpPr>
          <p:cNvPr id="2" name="Rectangle 1"/>
          <p:cNvSpPr/>
          <p:nvPr/>
        </p:nvSpPr>
        <p:spPr>
          <a:xfrm>
            <a:off x="7692797" y="6595954"/>
            <a:ext cx="811441" cy="219291"/>
          </a:xfrm>
          <a:prstGeom prst="rect">
            <a:avLst/>
          </a:prstGeom>
        </p:spPr>
        <p:txBody>
          <a:bodyPr wrap="none">
            <a:spAutoFit/>
          </a:bodyPr>
          <a:lstStyle/>
          <a:p>
            <a:r>
              <a:rPr lang="en-US" sz="825" dirty="0"/>
              <a:t>©ACEND </a:t>
            </a:r>
            <a:r>
              <a:rPr lang="en-US" sz="825" dirty="0" smtClean="0"/>
              <a:t>2019</a:t>
            </a:r>
            <a:endParaRPr lang="en-US" sz="825"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959301832"/>
      </p:ext>
    </p:extLst>
  </p:cSld>
  <p:clrMapOvr>
    <a:masterClrMapping/>
  </p:clrMapOvr>
  <mc:AlternateContent xmlns:mc="http://schemas.openxmlformats.org/markup-compatibility/2006" xmlns:p14="http://schemas.microsoft.com/office/powerpoint/2010/main">
    <mc:Choice Requires="p14">
      <p:transition spd="slow" p14:dur="2000" advTm="39666"/>
    </mc:Choice>
    <mc:Fallback xmlns="">
      <p:transition spd="slow" advTm="39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childTnLst>
                          </p:cTn>
                        </p:par>
                        <p:par>
                          <p:cTn id="10" fill="hold">
                            <p:stCondLst>
                              <p:cond delay="1"/>
                            </p:stCondLst>
                            <p:childTnLst>
                              <p:par>
                                <p:cTn id="11" presetID="1" presetClass="entr" presetSubtype="0" fill="hold" grpId="0"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par>
                          <p:cTn id="13" fill="hold">
                            <p:stCondLst>
                              <p:cond delay="1"/>
                            </p:stCondLst>
                            <p:childTnLst>
                              <p:par>
                                <p:cTn id="14" presetID="1" presetClass="entr" presetSubtype="0" fill="hold" grpId="0" nodeType="after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par>
                          <p:cTn id="16" fill="hold">
                            <p:stCondLst>
                              <p:cond delay="1"/>
                            </p:stCondLst>
                            <p:childTnLst>
                              <p:par>
                                <p:cTn id="17" presetID="1"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67" y="2"/>
            <a:ext cx="8657499" cy="941855"/>
          </a:xfrm>
        </p:spPr>
        <p:txBody>
          <a:bodyPr>
            <a:noAutofit/>
          </a:bodyPr>
          <a:lstStyle/>
          <a:p>
            <a:r>
              <a:rPr lang="en-US" sz="4200" b="1" dirty="0" smtClean="0">
                <a:solidFill>
                  <a:schemeClr val="tx2">
                    <a:lumMod val="50000"/>
                  </a:schemeClr>
                </a:solidFill>
                <a:latin typeface="+mn-lt"/>
              </a:rPr>
              <a:t>Standard 5</a:t>
            </a:r>
            <a:endParaRPr lang="en-US" sz="4200" b="1" dirty="0">
              <a:solidFill>
                <a:schemeClr val="tx2">
                  <a:lumMod val="50000"/>
                </a:schemeClr>
              </a:solidFill>
              <a:latin typeface="+mn-lt"/>
            </a:endParaRPr>
          </a:p>
        </p:txBody>
      </p:sp>
      <p:sp>
        <p:nvSpPr>
          <p:cNvPr id="4" name="Content Placeholder 3"/>
          <p:cNvSpPr>
            <a:spLocks noGrp="1"/>
          </p:cNvSpPr>
          <p:nvPr>
            <p:ph sz="quarter" idx="11"/>
          </p:nvPr>
        </p:nvSpPr>
        <p:spPr>
          <a:xfrm>
            <a:off x="135734" y="1659467"/>
            <a:ext cx="8827143" cy="5089395"/>
          </a:xfrm>
        </p:spPr>
        <p:txBody>
          <a:bodyPr>
            <a:normAutofit/>
          </a:bodyPr>
          <a:lstStyle/>
          <a:p>
            <a:pPr marL="0" lvl="0" indent="0">
              <a:spcAft>
                <a:spcPts val="600"/>
              </a:spcAft>
              <a:buNone/>
            </a:pPr>
            <a:r>
              <a:rPr lang="en-US" sz="3200" dirty="0" smtClean="0">
                <a:solidFill>
                  <a:srgbClr val="44546A">
                    <a:lumMod val="50000"/>
                  </a:srgbClr>
                </a:solidFill>
                <a:latin typeface="Calibri" panose="020F0502020204030204"/>
              </a:rPr>
              <a:t>Required </a:t>
            </a:r>
            <a:r>
              <a:rPr lang="en-US" sz="3200" dirty="0">
                <a:solidFill>
                  <a:srgbClr val="44546A">
                    <a:lumMod val="50000"/>
                  </a:srgbClr>
                </a:solidFill>
                <a:latin typeface="Calibri" panose="020F0502020204030204"/>
              </a:rPr>
              <a:t>Element </a:t>
            </a:r>
            <a:r>
              <a:rPr lang="en-US" sz="3200" dirty="0" smtClean="0">
                <a:solidFill>
                  <a:srgbClr val="44546A">
                    <a:lumMod val="50000"/>
                  </a:srgbClr>
                </a:solidFill>
                <a:latin typeface="Calibri" panose="020F0502020204030204"/>
              </a:rPr>
              <a:t>5.2: Curriculum Map</a:t>
            </a:r>
          </a:p>
          <a:p>
            <a:pPr>
              <a:spcAft>
                <a:spcPts val="600"/>
              </a:spcAft>
            </a:pPr>
            <a:r>
              <a:rPr lang="en-US" sz="3200" dirty="0">
                <a:solidFill>
                  <a:srgbClr val="44546A">
                    <a:lumMod val="50000"/>
                  </a:srgbClr>
                </a:solidFill>
                <a:latin typeface="Calibri" panose="020F0502020204030204"/>
              </a:rPr>
              <a:t> </a:t>
            </a:r>
            <a:r>
              <a:rPr lang="en-US" sz="3200" dirty="0" smtClean="0">
                <a:solidFill>
                  <a:srgbClr val="44546A">
                    <a:lumMod val="50000"/>
                  </a:srgbClr>
                </a:solidFill>
                <a:latin typeface="Calibri" panose="020F0502020204030204"/>
              </a:rPr>
              <a:t>How is the curriculum organized?</a:t>
            </a:r>
          </a:p>
          <a:p>
            <a:pPr>
              <a:spcAft>
                <a:spcPts val="600"/>
              </a:spcAft>
            </a:pPr>
            <a:r>
              <a:rPr lang="en-US" sz="3200" dirty="0">
                <a:solidFill>
                  <a:srgbClr val="44546A">
                    <a:lumMod val="50000"/>
                  </a:srgbClr>
                </a:solidFill>
                <a:latin typeface="Calibri" panose="020F0502020204030204"/>
              </a:rPr>
              <a:t> </a:t>
            </a:r>
            <a:r>
              <a:rPr lang="en-US" sz="3200" dirty="0" smtClean="0">
                <a:solidFill>
                  <a:srgbClr val="44546A">
                    <a:lumMod val="50000"/>
                  </a:srgbClr>
                </a:solidFill>
                <a:latin typeface="Calibri" panose="020F0502020204030204"/>
              </a:rPr>
              <a:t>Where are the knowledge requirements and competencies assessed in the curriculum?</a:t>
            </a:r>
          </a:p>
          <a:p>
            <a:pPr marL="0" lvl="0" indent="0">
              <a:buNone/>
            </a:pPr>
            <a:endParaRPr lang="en-US" dirty="0" smtClean="0">
              <a:solidFill>
                <a:prstClr val="white">
                  <a:lumMod val="50000"/>
                </a:prstClr>
              </a:solidFill>
            </a:endParaRPr>
          </a:p>
          <a:p>
            <a:pPr marL="0" indent="0">
              <a:buNone/>
            </a:pPr>
            <a:endParaRPr lang="en-US" dirty="0"/>
          </a:p>
        </p:txBody>
      </p:sp>
      <p:sp>
        <p:nvSpPr>
          <p:cNvPr id="5" name="Rectangle 4"/>
          <p:cNvSpPr/>
          <p:nvPr/>
        </p:nvSpPr>
        <p:spPr>
          <a:xfrm>
            <a:off x="7824469" y="6551202"/>
            <a:ext cx="811441" cy="219291"/>
          </a:xfrm>
          <a:prstGeom prst="rect">
            <a:avLst/>
          </a:prstGeom>
        </p:spPr>
        <p:txBody>
          <a:bodyPr wrap="none">
            <a:spAutoFit/>
          </a:bodyPr>
          <a:lstStyle/>
          <a:p>
            <a:r>
              <a:rPr lang="en-US" sz="825" dirty="0"/>
              <a:t>©ACEND </a:t>
            </a:r>
            <a:r>
              <a:rPr lang="en-US" sz="825" dirty="0" smtClean="0"/>
              <a:t>2019</a:t>
            </a:r>
            <a:endParaRPr lang="en-US" sz="825" dirty="0"/>
          </a:p>
        </p:txBody>
      </p:sp>
      <p:sp>
        <p:nvSpPr>
          <p:cNvPr id="6" name="TextBox 5"/>
          <p:cNvSpPr txBox="1"/>
          <p:nvPr/>
        </p:nvSpPr>
        <p:spPr>
          <a:xfrm>
            <a:off x="135734" y="913765"/>
            <a:ext cx="8584932" cy="584775"/>
          </a:xfrm>
          <a:prstGeom prst="rect">
            <a:avLst/>
          </a:prstGeom>
          <a:noFill/>
        </p:spPr>
        <p:txBody>
          <a:bodyPr wrap="square" rtlCol="0">
            <a:spAutoFit/>
          </a:bodyPr>
          <a:lstStyle/>
          <a:p>
            <a:r>
              <a:rPr lang="en-US" sz="3200" b="1" dirty="0">
                <a:solidFill>
                  <a:schemeClr val="bg1"/>
                </a:solidFill>
              </a:rPr>
              <a:t>Curriculum and Learning Activities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48956332"/>
      </p:ext>
    </p:extLst>
  </p:cSld>
  <p:clrMapOvr>
    <a:masterClrMapping/>
  </p:clrMapOvr>
  <mc:AlternateContent xmlns:mc="http://schemas.openxmlformats.org/markup-compatibility/2006" xmlns:p14="http://schemas.microsoft.com/office/powerpoint/2010/main">
    <mc:Choice Requires="p14">
      <p:transition spd="slow" p14:dur="2000" advTm="11669"/>
    </mc:Choice>
    <mc:Fallback xmlns="">
      <p:transition spd="slow" advTm="11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8669" y="6273225"/>
            <a:ext cx="9144000" cy="584775"/>
          </a:xfrm>
          <a:prstGeom prst="rect">
            <a:avLst/>
          </a:prstGeom>
          <a:noFill/>
        </p:spPr>
        <p:txBody>
          <a:bodyPr wrap="square" rtlCol="0">
            <a:spAutoFit/>
          </a:bodyPr>
          <a:lstStyle/>
          <a:p>
            <a:pPr algn="ctr"/>
            <a:r>
              <a:rPr lang="en-US" sz="3200" b="1" dirty="0" smtClean="0">
                <a:solidFill>
                  <a:schemeClr val="tx2">
                    <a:lumMod val="50000"/>
                  </a:schemeClr>
                </a:solidFill>
              </a:rPr>
              <a:t>REQUIRED TEMPLATE for ALL PROGRAMS</a:t>
            </a:r>
            <a:endParaRPr lang="en-US" sz="3200" b="1" dirty="0">
              <a:solidFill>
                <a:schemeClr val="tx2">
                  <a:lumMod val="50000"/>
                </a:schemeClr>
              </a:solidFill>
            </a:endParaRPr>
          </a:p>
        </p:txBody>
      </p:sp>
      <p:sp>
        <p:nvSpPr>
          <p:cNvPr id="4" name="Title 3"/>
          <p:cNvSpPr>
            <a:spLocks noGrp="1"/>
          </p:cNvSpPr>
          <p:nvPr>
            <p:ph type="title"/>
          </p:nvPr>
        </p:nvSpPr>
        <p:spPr/>
        <p:txBody>
          <a:bodyPr>
            <a:normAutofit/>
          </a:bodyPr>
          <a:lstStyle/>
          <a:p>
            <a:r>
              <a:rPr lang="en-US" sz="3200" dirty="0">
                <a:latin typeface="+mn-lt"/>
              </a:rPr>
              <a:t>Curriculum Map</a:t>
            </a:r>
          </a:p>
        </p:txBody>
      </p:sp>
      <p:sp>
        <p:nvSpPr>
          <p:cNvPr id="5" name="Text Placeholder 4"/>
          <p:cNvSpPr>
            <a:spLocks noGrp="1"/>
          </p:cNvSpPr>
          <p:nvPr>
            <p:ph type="body" sz="quarter" idx="10"/>
          </p:nvPr>
        </p:nvSpPr>
        <p:spPr/>
        <p:txBody>
          <a:bodyPr/>
          <a:lstStyle/>
          <a:p>
            <a:r>
              <a:rPr lang="en-US" sz="3000" dirty="0">
                <a:latin typeface="+mn-lt"/>
              </a:rPr>
              <a:t>Required Element </a:t>
            </a:r>
            <a:r>
              <a:rPr lang="en-US" sz="3000" dirty="0" smtClean="0">
                <a:latin typeface="+mn-lt"/>
              </a:rPr>
              <a:t>5.1</a:t>
            </a:r>
            <a:endParaRPr lang="en-US" sz="3000" dirty="0">
              <a:latin typeface="+mn-lt"/>
            </a:endParaRPr>
          </a:p>
        </p:txBody>
      </p:sp>
      <p:sp>
        <p:nvSpPr>
          <p:cNvPr id="6" name="TextBox 5"/>
          <p:cNvSpPr txBox="1"/>
          <p:nvPr/>
        </p:nvSpPr>
        <p:spPr>
          <a:xfrm>
            <a:off x="7983056" y="6562509"/>
            <a:ext cx="874395" cy="219291"/>
          </a:xfrm>
          <a:prstGeom prst="rect">
            <a:avLst/>
          </a:prstGeom>
          <a:noFill/>
        </p:spPr>
        <p:txBody>
          <a:bodyPr wrap="square" rtlCol="0">
            <a:spAutoFit/>
          </a:bodyPr>
          <a:lstStyle/>
          <a:p>
            <a:r>
              <a:rPr lang="en-US" sz="825" dirty="0"/>
              <a:t>©ACEND </a:t>
            </a:r>
            <a:r>
              <a:rPr lang="en-US" sz="825" dirty="0" smtClean="0"/>
              <a:t>2019</a:t>
            </a:r>
            <a:endParaRPr lang="en-US" sz="825" dirty="0"/>
          </a:p>
        </p:txBody>
      </p:sp>
      <p:pic>
        <p:nvPicPr>
          <p:cNvPr id="3" name="Picture 2"/>
          <p:cNvPicPr>
            <a:picLocks noChangeAspect="1"/>
          </p:cNvPicPr>
          <p:nvPr/>
        </p:nvPicPr>
        <p:blipFill rotWithShape="1">
          <a:blip r:embed="rId6"/>
          <a:srcRect l="14840" t="9519" r="29253" b="21554"/>
          <a:stretch/>
        </p:blipFill>
        <p:spPr>
          <a:xfrm>
            <a:off x="0" y="-1"/>
            <a:ext cx="9144000" cy="6341327"/>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729553421"/>
      </p:ext>
    </p:extLst>
  </p:cSld>
  <p:clrMapOvr>
    <a:masterClrMapping/>
  </p:clrMapOvr>
  <mc:AlternateContent xmlns:mc="http://schemas.openxmlformats.org/markup-compatibility/2006" xmlns:p14="http://schemas.microsoft.com/office/powerpoint/2010/main">
    <mc:Choice Requires="p14">
      <p:transition spd="slow" p14:dur="2000" advTm="24500"/>
    </mc:Choice>
    <mc:Fallback xmlns="">
      <p:transition spd="slow" advTm="2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9024"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6275253"/>
            <a:ext cx="9144000" cy="584775"/>
          </a:xfrm>
          <a:prstGeom prst="rect">
            <a:avLst/>
          </a:prstGeom>
          <a:noFill/>
        </p:spPr>
        <p:txBody>
          <a:bodyPr wrap="square" rtlCol="0">
            <a:spAutoFit/>
          </a:bodyPr>
          <a:lstStyle/>
          <a:p>
            <a:pPr algn="ctr"/>
            <a:r>
              <a:rPr lang="en-US" sz="3200" b="1" dirty="0" smtClean="0">
                <a:solidFill>
                  <a:schemeClr val="tx2">
                    <a:lumMod val="50000"/>
                  </a:schemeClr>
                </a:solidFill>
              </a:rPr>
              <a:t>REQUIRED TEMPLATE for ALL PROGRAMS</a:t>
            </a:r>
            <a:endParaRPr lang="en-US" sz="3200" b="1" dirty="0">
              <a:solidFill>
                <a:schemeClr val="tx2">
                  <a:lumMod val="50000"/>
                </a:schemeClr>
              </a:solidFill>
            </a:endParaRPr>
          </a:p>
        </p:txBody>
      </p:sp>
      <p:sp>
        <p:nvSpPr>
          <p:cNvPr id="4" name="Title 3"/>
          <p:cNvSpPr>
            <a:spLocks noGrp="1"/>
          </p:cNvSpPr>
          <p:nvPr>
            <p:ph type="title"/>
          </p:nvPr>
        </p:nvSpPr>
        <p:spPr/>
        <p:txBody>
          <a:bodyPr>
            <a:normAutofit/>
          </a:bodyPr>
          <a:lstStyle/>
          <a:p>
            <a:r>
              <a:rPr lang="en-US" sz="3200" dirty="0">
                <a:latin typeface="+mn-lt"/>
              </a:rPr>
              <a:t>Curriculum Map</a:t>
            </a:r>
          </a:p>
        </p:txBody>
      </p:sp>
      <p:sp>
        <p:nvSpPr>
          <p:cNvPr id="5" name="Text Placeholder 4"/>
          <p:cNvSpPr>
            <a:spLocks noGrp="1"/>
          </p:cNvSpPr>
          <p:nvPr>
            <p:ph type="body" sz="quarter" idx="10"/>
          </p:nvPr>
        </p:nvSpPr>
        <p:spPr/>
        <p:txBody>
          <a:bodyPr/>
          <a:lstStyle/>
          <a:p>
            <a:r>
              <a:rPr lang="en-US" sz="3000" dirty="0">
                <a:latin typeface="+mn-lt"/>
              </a:rPr>
              <a:t>Required Element </a:t>
            </a:r>
            <a:r>
              <a:rPr lang="en-US" sz="3000" dirty="0" smtClean="0">
                <a:latin typeface="+mn-lt"/>
              </a:rPr>
              <a:t>5.1</a:t>
            </a:r>
            <a:endParaRPr lang="en-US" sz="3000" dirty="0">
              <a:latin typeface="+mn-lt"/>
            </a:endParaRPr>
          </a:p>
        </p:txBody>
      </p:sp>
      <p:sp>
        <p:nvSpPr>
          <p:cNvPr id="6" name="TextBox 5"/>
          <p:cNvSpPr txBox="1"/>
          <p:nvPr/>
        </p:nvSpPr>
        <p:spPr>
          <a:xfrm>
            <a:off x="8067040" y="6543324"/>
            <a:ext cx="874395" cy="219291"/>
          </a:xfrm>
          <a:prstGeom prst="rect">
            <a:avLst/>
          </a:prstGeom>
          <a:noFill/>
        </p:spPr>
        <p:txBody>
          <a:bodyPr wrap="square" rtlCol="0">
            <a:spAutoFit/>
          </a:bodyPr>
          <a:lstStyle/>
          <a:p>
            <a:r>
              <a:rPr lang="en-US" sz="825" dirty="0"/>
              <a:t>©ACEND </a:t>
            </a:r>
            <a:r>
              <a:rPr lang="en-US" sz="825" dirty="0" smtClean="0"/>
              <a:t>2019</a:t>
            </a:r>
            <a:endParaRPr lang="en-US" sz="825" dirty="0"/>
          </a:p>
        </p:txBody>
      </p:sp>
      <p:pic>
        <p:nvPicPr>
          <p:cNvPr id="3" name="Picture 2"/>
          <p:cNvPicPr>
            <a:picLocks noChangeAspect="1"/>
          </p:cNvPicPr>
          <p:nvPr/>
        </p:nvPicPr>
        <p:blipFill rotWithShape="1">
          <a:blip r:embed="rId6"/>
          <a:srcRect l="14840" t="9519" r="29253" b="21554"/>
          <a:stretch/>
        </p:blipFill>
        <p:spPr>
          <a:xfrm>
            <a:off x="0" y="-1"/>
            <a:ext cx="9144000" cy="6341327"/>
          </a:xfrm>
          <a:prstGeom prst="rect">
            <a:avLst/>
          </a:prstGeom>
        </p:spPr>
      </p:pic>
      <p:pic>
        <p:nvPicPr>
          <p:cNvPr id="2" name="Picture 1"/>
          <p:cNvPicPr>
            <a:picLocks noChangeAspect="1"/>
          </p:cNvPicPr>
          <p:nvPr/>
        </p:nvPicPr>
        <p:blipFill rotWithShape="1">
          <a:blip r:embed="rId7"/>
          <a:srcRect r="63242" b="59257"/>
          <a:stretch/>
        </p:blipFill>
        <p:spPr>
          <a:xfrm>
            <a:off x="764247" y="159951"/>
            <a:ext cx="7505358" cy="5767837"/>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288525122"/>
      </p:ext>
    </p:extLst>
  </p:cSld>
  <p:clrMapOvr>
    <a:masterClrMapping/>
  </p:clrMapOvr>
  <mc:AlternateContent xmlns:mc="http://schemas.openxmlformats.org/markup-compatibility/2006" xmlns:p14="http://schemas.microsoft.com/office/powerpoint/2010/main">
    <mc:Choice Requires="p14">
      <p:transition spd="slow" p14:dur="2000" advTm="53079"/>
    </mc:Choice>
    <mc:Fallback xmlns="">
      <p:transition spd="slow" advTm="53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67" y="2"/>
            <a:ext cx="8657499" cy="941855"/>
          </a:xfrm>
        </p:spPr>
        <p:txBody>
          <a:bodyPr>
            <a:noAutofit/>
          </a:bodyPr>
          <a:lstStyle/>
          <a:p>
            <a:r>
              <a:rPr lang="en-US" sz="4200" b="1" dirty="0" smtClean="0">
                <a:solidFill>
                  <a:schemeClr val="tx2">
                    <a:lumMod val="50000"/>
                  </a:schemeClr>
                </a:solidFill>
                <a:latin typeface="+mn-lt"/>
              </a:rPr>
              <a:t>Standard 5</a:t>
            </a:r>
            <a:endParaRPr lang="en-US" sz="4200" b="1" dirty="0">
              <a:solidFill>
                <a:schemeClr val="tx2">
                  <a:lumMod val="50000"/>
                </a:schemeClr>
              </a:solidFill>
              <a:latin typeface="+mn-lt"/>
            </a:endParaRPr>
          </a:p>
        </p:txBody>
      </p:sp>
      <p:sp>
        <p:nvSpPr>
          <p:cNvPr id="4" name="Content Placeholder 3"/>
          <p:cNvSpPr>
            <a:spLocks noGrp="1"/>
          </p:cNvSpPr>
          <p:nvPr>
            <p:ph sz="quarter" idx="11"/>
          </p:nvPr>
        </p:nvSpPr>
        <p:spPr>
          <a:xfrm>
            <a:off x="135734" y="1659467"/>
            <a:ext cx="8827143" cy="5089395"/>
          </a:xfrm>
        </p:spPr>
        <p:txBody>
          <a:bodyPr>
            <a:normAutofit/>
          </a:bodyPr>
          <a:lstStyle/>
          <a:p>
            <a:pPr marL="0" lvl="0" indent="0">
              <a:spcBef>
                <a:spcPts val="600"/>
              </a:spcBef>
              <a:spcAft>
                <a:spcPts val="600"/>
              </a:spcAft>
              <a:buNone/>
            </a:pPr>
            <a:r>
              <a:rPr lang="en-US" sz="3200" dirty="0" smtClean="0">
                <a:solidFill>
                  <a:srgbClr val="44546A">
                    <a:lumMod val="50000"/>
                  </a:srgbClr>
                </a:solidFill>
                <a:latin typeface="Calibri" panose="020F0502020204030204"/>
              </a:rPr>
              <a:t>Required Element 5.3: Learning Activities</a:t>
            </a:r>
          </a:p>
          <a:p>
            <a:pPr lvl="1">
              <a:spcBef>
                <a:spcPts val="600"/>
              </a:spcBef>
              <a:spcAft>
                <a:spcPts val="600"/>
              </a:spcAft>
            </a:pPr>
            <a:r>
              <a:rPr lang="en-US" sz="3200" dirty="0" smtClean="0">
                <a:solidFill>
                  <a:srgbClr val="44546A">
                    <a:lumMod val="50000"/>
                  </a:srgbClr>
                </a:solidFill>
                <a:latin typeface="Calibri" panose="020F0502020204030204"/>
              </a:rPr>
              <a:t>Various conditions and disease states</a:t>
            </a:r>
          </a:p>
          <a:p>
            <a:pPr lvl="1">
              <a:spcBef>
                <a:spcPts val="600"/>
              </a:spcBef>
              <a:spcAft>
                <a:spcPts val="600"/>
              </a:spcAft>
            </a:pPr>
            <a:r>
              <a:rPr lang="en-US" sz="3200" dirty="0" smtClean="0">
                <a:solidFill>
                  <a:srgbClr val="44546A">
                    <a:lumMod val="50000"/>
                  </a:srgbClr>
                </a:solidFill>
                <a:latin typeface="Calibri" panose="020F0502020204030204"/>
              </a:rPr>
              <a:t>Various populations, including specific age groups</a:t>
            </a:r>
          </a:p>
          <a:p>
            <a:pPr lvl="1">
              <a:spcBef>
                <a:spcPts val="600"/>
              </a:spcBef>
              <a:spcAft>
                <a:spcPts val="600"/>
              </a:spcAft>
            </a:pPr>
            <a:r>
              <a:rPr lang="en-US" sz="3200" dirty="0" smtClean="0">
                <a:solidFill>
                  <a:srgbClr val="44546A">
                    <a:lumMod val="50000"/>
                  </a:srgbClr>
                </a:solidFill>
                <a:latin typeface="Calibri" panose="020F0502020204030204"/>
              </a:rPr>
              <a:t>Diverse cultures</a:t>
            </a:r>
          </a:p>
          <a:p>
            <a:pPr lvl="1">
              <a:spcBef>
                <a:spcPts val="600"/>
              </a:spcBef>
              <a:spcAft>
                <a:spcPts val="600"/>
              </a:spcAft>
            </a:pPr>
            <a:r>
              <a:rPr lang="en-US" sz="3200" dirty="0" smtClean="0">
                <a:solidFill>
                  <a:srgbClr val="44546A">
                    <a:lumMod val="50000"/>
                  </a:srgbClr>
                </a:solidFill>
                <a:latin typeface="Calibri" panose="020F0502020204030204"/>
              </a:rPr>
              <a:t>Variety of educational approaches</a:t>
            </a:r>
          </a:p>
          <a:p>
            <a:pPr marL="0" lvl="0" indent="0">
              <a:buNone/>
            </a:pPr>
            <a:endParaRPr lang="en-US" dirty="0" smtClean="0">
              <a:solidFill>
                <a:prstClr val="white">
                  <a:lumMod val="50000"/>
                </a:prstClr>
              </a:solidFill>
            </a:endParaRPr>
          </a:p>
          <a:p>
            <a:pPr marL="0" lvl="0" indent="0">
              <a:buNone/>
            </a:pPr>
            <a:endParaRPr lang="en-US" dirty="0" smtClean="0">
              <a:solidFill>
                <a:prstClr val="white">
                  <a:lumMod val="50000"/>
                </a:prstClr>
              </a:solidFill>
            </a:endParaRPr>
          </a:p>
          <a:p>
            <a:pPr marL="0" indent="0">
              <a:buNone/>
            </a:pPr>
            <a:endParaRPr lang="en-US" dirty="0"/>
          </a:p>
        </p:txBody>
      </p:sp>
      <p:sp>
        <p:nvSpPr>
          <p:cNvPr id="5" name="Rectangle 4"/>
          <p:cNvSpPr/>
          <p:nvPr/>
        </p:nvSpPr>
        <p:spPr>
          <a:xfrm>
            <a:off x="7586170" y="6486309"/>
            <a:ext cx="811441" cy="219291"/>
          </a:xfrm>
          <a:prstGeom prst="rect">
            <a:avLst/>
          </a:prstGeom>
        </p:spPr>
        <p:txBody>
          <a:bodyPr wrap="none">
            <a:spAutoFit/>
          </a:bodyPr>
          <a:lstStyle/>
          <a:p>
            <a:r>
              <a:rPr lang="en-US" sz="825" dirty="0"/>
              <a:t>©ACEND </a:t>
            </a:r>
            <a:r>
              <a:rPr lang="en-US" sz="825" dirty="0" smtClean="0"/>
              <a:t>2019</a:t>
            </a:r>
            <a:endParaRPr lang="en-US" sz="825" dirty="0"/>
          </a:p>
        </p:txBody>
      </p:sp>
      <p:sp>
        <p:nvSpPr>
          <p:cNvPr id="6" name="TextBox 5"/>
          <p:cNvSpPr txBox="1"/>
          <p:nvPr/>
        </p:nvSpPr>
        <p:spPr>
          <a:xfrm>
            <a:off x="135734" y="913765"/>
            <a:ext cx="8584932" cy="584775"/>
          </a:xfrm>
          <a:prstGeom prst="rect">
            <a:avLst/>
          </a:prstGeom>
          <a:noFill/>
        </p:spPr>
        <p:txBody>
          <a:bodyPr wrap="square" rtlCol="0">
            <a:spAutoFit/>
          </a:bodyPr>
          <a:lstStyle/>
          <a:p>
            <a:r>
              <a:rPr lang="en-US" sz="3200" b="1" dirty="0">
                <a:solidFill>
                  <a:schemeClr val="bg1"/>
                </a:solidFill>
              </a:rPr>
              <a:t>Curriculum and Learning Activities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40405635"/>
      </p:ext>
    </p:extLst>
  </p:cSld>
  <p:clrMapOvr>
    <a:masterClrMapping/>
  </p:clrMapOvr>
  <mc:AlternateContent xmlns:mc="http://schemas.openxmlformats.org/markup-compatibility/2006" xmlns:p14="http://schemas.microsoft.com/office/powerpoint/2010/main">
    <mc:Choice Requires="p14">
      <p:transition spd="slow" p14:dur="2000" advTm="42838"/>
    </mc:Choice>
    <mc:Fallback xmlns="">
      <p:transition spd="slow" advTm="42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b="1" dirty="0">
                <a:solidFill>
                  <a:schemeClr val="tx2">
                    <a:lumMod val="50000"/>
                  </a:schemeClr>
                </a:solidFill>
                <a:latin typeface="+mn-lt"/>
              </a:rPr>
              <a:t>Required Element </a:t>
            </a:r>
            <a:r>
              <a:rPr lang="en-US" sz="3200" b="1" dirty="0" smtClean="0">
                <a:solidFill>
                  <a:schemeClr val="tx2">
                    <a:lumMod val="50000"/>
                  </a:schemeClr>
                </a:solidFill>
                <a:latin typeface="+mn-lt"/>
              </a:rPr>
              <a:t>5.3</a:t>
            </a:r>
            <a:endParaRPr lang="en-US" sz="3200" b="1" dirty="0">
              <a:solidFill>
                <a:schemeClr val="tx2">
                  <a:lumMod val="50000"/>
                </a:schemeClr>
              </a:solidFill>
              <a:latin typeface="+mn-lt"/>
            </a:endParaRPr>
          </a:p>
        </p:txBody>
      </p:sp>
      <p:sp>
        <p:nvSpPr>
          <p:cNvPr id="5" name="Text Placeholder 4"/>
          <p:cNvSpPr>
            <a:spLocks noGrp="1"/>
          </p:cNvSpPr>
          <p:nvPr>
            <p:ph type="body" sz="quarter" idx="10"/>
          </p:nvPr>
        </p:nvSpPr>
        <p:spPr/>
        <p:txBody>
          <a:bodyPr/>
          <a:lstStyle/>
          <a:p>
            <a:r>
              <a:rPr lang="it-IT" sz="3000" b="1" dirty="0" smtClean="0">
                <a:latin typeface="+mn-lt"/>
              </a:rPr>
              <a:t>Summary of Learning Activities Template</a:t>
            </a:r>
            <a:endParaRPr lang="it-IT" sz="3000" b="1" dirty="0">
              <a:latin typeface="+mn-lt"/>
            </a:endParaRPr>
          </a:p>
        </p:txBody>
      </p:sp>
      <p:sp>
        <p:nvSpPr>
          <p:cNvPr id="2" name="Rectangle 1"/>
          <p:cNvSpPr/>
          <p:nvPr/>
        </p:nvSpPr>
        <p:spPr>
          <a:xfrm>
            <a:off x="7544083" y="6507744"/>
            <a:ext cx="811441" cy="219291"/>
          </a:xfrm>
          <a:prstGeom prst="rect">
            <a:avLst/>
          </a:prstGeom>
        </p:spPr>
        <p:txBody>
          <a:bodyPr wrap="none">
            <a:spAutoFit/>
          </a:bodyPr>
          <a:lstStyle/>
          <a:p>
            <a:r>
              <a:rPr lang="en-US" sz="825" dirty="0"/>
              <a:t>©ACEND </a:t>
            </a:r>
            <a:r>
              <a:rPr lang="en-US" sz="825" dirty="0" smtClean="0"/>
              <a:t>2019</a:t>
            </a:r>
            <a:endParaRPr lang="en-US" sz="825" dirty="0"/>
          </a:p>
        </p:txBody>
      </p:sp>
      <p:pic>
        <p:nvPicPr>
          <p:cNvPr id="4" name="Picture 3"/>
          <p:cNvPicPr>
            <a:picLocks noChangeAspect="1"/>
          </p:cNvPicPr>
          <p:nvPr/>
        </p:nvPicPr>
        <p:blipFill rotWithShape="1">
          <a:blip r:embed="rId6"/>
          <a:srcRect l="21067" t="18393" r="19800" b="6993"/>
          <a:stretch/>
        </p:blipFill>
        <p:spPr>
          <a:xfrm>
            <a:off x="0" y="1"/>
            <a:ext cx="9144000" cy="6490069"/>
          </a:xfrm>
          <a:prstGeom prst="rect">
            <a:avLst/>
          </a:prstGeom>
        </p:spPr>
      </p:pic>
      <p:sp>
        <p:nvSpPr>
          <p:cNvPr id="10" name="TextBox 9"/>
          <p:cNvSpPr txBox="1"/>
          <p:nvPr/>
        </p:nvSpPr>
        <p:spPr>
          <a:xfrm>
            <a:off x="-319881" y="6273225"/>
            <a:ext cx="9144000" cy="584775"/>
          </a:xfrm>
          <a:prstGeom prst="rect">
            <a:avLst/>
          </a:prstGeom>
          <a:noFill/>
        </p:spPr>
        <p:txBody>
          <a:bodyPr wrap="square" rtlCol="0">
            <a:spAutoFit/>
          </a:bodyPr>
          <a:lstStyle/>
          <a:p>
            <a:pPr algn="ctr"/>
            <a:r>
              <a:rPr lang="en-US" sz="3200" b="1" dirty="0" smtClean="0">
                <a:solidFill>
                  <a:schemeClr val="tx2">
                    <a:lumMod val="50000"/>
                  </a:schemeClr>
                </a:solidFill>
              </a:rPr>
              <a:t>REQUIRED TEMPLATE</a:t>
            </a:r>
            <a:endParaRPr lang="en-US" sz="3200" b="1" dirty="0">
              <a:solidFill>
                <a:schemeClr val="tx2">
                  <a:lumMod val="50000"/>
                </a:schemeClr>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817552519"/>
      </p:ext>
    </p:extLst>
  </p:cSld>
  <p:clrMapOvr>
    <a:masterClrMapping/>
  </p:clrMapOvr>
  <mc:AlternateContent xmlns:mc="http://schemas.openxmlformats.org/markup-compatibility/2006" xmlns:p14="http://schemas.microsoft.com/office/powerpoint/2010/main">
    <mc:Choice Requires="p14">
      <p:transition spd="slow" p14:dur="2000" advTm="43883"/>
    </mc:Choice>
    <mc:Fallback xmlns="">
      <p:transition spd="slow" advTm="43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200" b="1" dirty="0" smtClean="0">
                <a:solidFill>
                  <a:schemeClr val="tx2">
                    <a:lumMod val="50000"/>
                  </a:schemeClr>
                </a:solidFill>
                <a:latin typeface="+mn-lt"/>
              </a:rPr>
              <a:t>Objectives</a:t>
            </a:r>
            <a:endParaRPr lang="en-US" sz="4200" b="1" dirty="0">
              <a:solidFill>
                <a:schemeClr val="tx2">
                  <a:lumMod val="50000"/>
                </a:schemeClr>
              </a:solidFill>
              <a:latin typeface="+mn-lt"/>
            </a:endParaRPr>
          </a:p>
        </p:txBody>
      </p:sp>
      <p:sp>
        <p:nvSpPr>
          <p:cNvPr id="6" name="Content Placeholder 5"/>
          <p:cNvSpPr>
            <a:spLocks noGrp="1"/>
          </p:cNvSpPr>
          <p:nvPr>
            <p:ph sz="quarter" idx="11"/>
          </p:nvPr>
        </p:nvSpPr>
        <p:spPr>
          <a:xfrm>
            <a:off x="73285" y="1441543"/>
            <a:ext cx="8674634" cy="4932362"/>
          </a:xfrm>
        </p:spPr>
        <p:txBody>
          <a:bodyPr>
            <a:noAutofit/>
          </a:bodyPr>
          <a:lstStyle/>
          <a:p>
            <a:pPr marL="0" indent="0">
              <a:buNone/>
            </a:pPr>
            <a:r>
              <a:rPr lang="en-US" sz="3200" dirty="0">
                <a:solidFill>
                  <a:srgbClr val="5F938C"/>
                </a:solidFill>
                <a:latin typeface="+mn-lt"/>
              </a:rPr>
              <a:t>As a result of completing this </a:t>
            </a:r>
            <a:r>
              <a:rPr lang="en-US" sz="3200" dirty="0" smtClean="0">
                <a:solidFill>
                  <a:srgbClr val="5F938C"/>
                </a:solidFill>
                <a:latin typeface="+mn-lt"/>
              </a:rPr>
              <a:t>training, </a:t>
            </a:r>
            <a:r>
              <a:rPr lang="en-US" sz="3200" dirty="0">
                <a:solidFill>
                  <a:srgbClr val="5F938C"/>
                </a:solidFill>
                <a:latin typeface="+mn-lt"/>
              </a:rPr>
              <a:t>you should be able to do the following:</a:t>
            </a:r>
          </a:p>
          <a:p>
            <a:pPr lvl="1">
              <a:buFont typeface="Arial" panose="020B0604020202020204" pitchFamily="34" charset="0"/>
              <a:buChar char="•"/>
            </a:pPr>
            <a:r>
              <a:rPr lang="en-US" sz="3200" dirty="0" smtClean="0">
                <a:solidFill>
                  <a:schemeClr val="tx2">
                    <a:lumMod val="50000"/>
                  </a:schemeClr>
                </a:solidFill>
                <a:latin typeface="+mn-lt"/>
              </a:rPr>
              <a:t>Explain ACEND’s relationship to the Academy of Nutrition and Dietetics and its role in the accreditation process</a:t>
            </a:r>
          </a:p>
          <a:p>
            <a:pPr lvl="1">
              <a:buFont typeface="Arial" panose="020B0604020202020204" pitchFamily="34" charset="0"/>
              <a:buChar char="•"/>
            </a:pPr>
            <a:r>
              <a:rPr lang="en-US" sz="3200" dirty="0" smtClean="0">
                <a:solidFill>
                  <a:schemeClr val="tx2">
                    <a:lumMod val="50000"/>
                  </a:schemeClr>
                </a:solidFill>
                <a:latin typeface="+mn-lt"/>
              </a:rPr>
              <a:t>Describe the roles of the program director, faculty and preceptors in the accreditation process</a:t>
            </a:r>
          </a:p>
          <a:p>
            <a:pPr lvl="1">
              <a:buFont typeface="Arial" panose="020B0604020202020204" pitchFamily="34" charset="0"/>
              <a:buChar char="•"/>
            </a:pPr>
            <a:r>
              <a:rPr lang="en-US" sz="3200" dirty="0">
                <a:solidFill>
                  <a:schemeClr val="tx2">
                    <a:lumMod val="50000"/>
                  </a:schemeClr>
                </a:solidFill>
                <a:latin typeface="+mn-lt"/>
              </a:rPr>
              <a:t>Identify key ACEND 2017 Accreditation Standards and Required Elements that are relevant to faculty and preceptors</a:t>
            </a:r>
          </a:p>
          <a:p>
            <a:pPr lvl="1">
              <a:buFont typeface="Arial" panose="020B0604020202020204" pitchFamily="34" charset="0"/>
              <a:buChar char="•"/>
            </a:pPr>
            <a:endParaRPr lang="en-US" sz="3200" dirty="0" smtClean="0">
              <a:solidFill>
                <a:schemeClr val="tx2">
                  <a:lumMod val="50000"/>
                </a:schemeClr>
              </a:solidFill>
              <a:latin typeface="+mn-lt"/>
            </a:endParaRPr>
          </a:p>
        </p:txBody>
      </p:sp>
      <p:sp>
        <p:nvSpPr>
          <p:cNvPr id="2" name="Rectangle 1"/>
          <p:cNvSpPr/>
          <p:nvPr/>
        </p:nvSpPr>
        <p:spPr>
          <a:xfrm>
            <a:off x="8151436" y="6529571"/>
            <a:ext cx="811441" cy="219291"/>
          </a:xfrm>
          <a:prstGeom prst="rect">
            <a:avLst/>
          </a:prstGeom>
        </p:spPr>
        <p:txBody>
          <a:bodyPr wrap="none">
            <a:spAutoFit/>
          </a:bodyPr>
          <a:lstStyle/>
          <a:p>
            <a:r>
              <a:rPr lang="en-US" sz="825" dirty="0"/>
              <a:t>©ACEND </a:t>
            </a:r>
            <a:r>
              <a:rPr lang="en-US" sz="825" dirty="0" smtClean="0"/>
              <a:t>2019</a:t>
            </a:r>
            <a:endParaRPr lang="en-US" sz="825"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943784063"/>
      </p:ext>
    </p:extLst>
  </p:cSld>
  <p:clrMapOvr>
    <a:masterClrMapping/>
  </p:clrMapOvr>
  <mc:AlternateContent xmlns:mc="http://schemas.openxmlformats.org/markup-compatibility/2006" xmlns:p14="http://schemas.microsoft.com/office/powerpoint/2010/main">
    <mc:Choice Requires="p14">
      <p:transition spd="slow" p14:dur="2000" advTm="31165"/>
    </mc:Choice>
    <mc:Fallback xmlns="">
      <p:transition spd="slow" advTm="31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67" y="2"/>
            <a:ext cx="8657499" cy="941855"/>
          </a:xfrm>
        </p:spPr>
        <p:txBody>
          <a:bodyPr>
            <a:noAutofit/>
          </a:bodyPr>
          <a:lstStyle/>
          <a:p>
            <a:r>
              <a:rPr lang="en-US" sz="4200" b="1" dirty="0" smtClean="0">
                <a:solidFill>
                  <a:schemeClr val="tx2">
                    <a:lumMod val="50000"/>
                  </a:schemeClr>
                </a:solidFill>
                <a:latin typeface="+mn-lt"/>
              </a:rPr>
              <a:t>Standard 5</a:t>
            </a:r>
            <a:endParaRPr lang="en-US" sz="4200" b="1" dirty="0">
              <a:solidFill>
                <a:schemeClr val="tx2">
                  <a:lumMod val="50000"/>
                </a:schemeClr>
              </a:solidFill>
              <a:latin typeface="+mn-lt"/>
            </a:endParaRPr>
          </a:p>
        </p:txBody>
      </p:sp>
      <p:sp>
        <p:nvSpPr>
          <p:cNvPr id="4" name="Content Placeholder 3"/>
          <p:cNvSpPr>
            <a:spLocks noGrp="1"/>
          </p:cNvSpPr>
          <p:nvPr>
            <p:ph sz="quarter" idx="11"/>
          </p:nvPr>
        </p:nvSpPr>
        <p:spPr>
          <a:xfrm>
            <a:off x="135734" y="1659467"/>
            <a:ext cx="8827143" cy="5089395"/>
          </a:xfrm>
        </p:spPr>
        <p:txBody>
          <a:bodyPr>
            <a:normAutofit lnSpcReduction="10000"/>
          </a:bodyPr>
          <a:lstStyle/>
          <a:p>
            <a:pPr marL="0" indent="0">
              <a:buNone/>
            </a:pPr>
            <a:r>
              <a:rPr lang="en-US" sz="3600" b="1" dirty="0" smtClean="0">
                <a:solidFill>
                  <a:srgbClr val="5F938C"/>
                </a:solidFill>
                <a:latin typeface="Calibri" panose="020F0502020204030204"/>
              </a:rPr>
              <a:t>Faculty:</a:t>
            </a:r>
          </a:p>
          <a:p>
            <a:r>
              <a:rPr lang="en-US" sz="3200" dirty="0" smtClean="0">
                <a:solidFill>
                  <a:srgbClr val="44546A">
                    <a:lumMod val="50000"/>
                  </a:srgbClr>
                </a:solidFill>
                <a:latin typeface="Calibri" panose="020F0502020204030204"/>
              </a:rPr>
              <a:t>Discussion of learning activities to assess knowledge (KRDN, KNDT)</a:t>
            </a:r>
          </a:p>
          <a:p>
            <a:r>
              <a:rPr lang="en-US" sz="3200" dirty="0" smtClean="0">
                <a:solidFill>
                  <a:srgbClr val="44546A">
                    <a:lumMod val="50000"/>
                  </a:srgbClr>
                </a:solidFill>
                <a:latin typeface="Calibri" panose="020F0502020204030204"/>
              </a:rPr>
              <a:t>Explanation of any competencies (CRDN, CNDT) covered</a:t>
            </a:r>
            <a:endParaRPr lang="en-US" sz="3200" dirty="0">
              <a:solidFill>
                <a:srgbClr val="44546A">
                  <a:lumMod val="50000"/>
                </a:srgbClr>
              </a:solidFill>
              <a:latin typeface="Calibri" panose="020F0502020204030204"/>
            </a:endParaRPr>
          </a:p>
          <a:p>
            <a:pPr marL="0" indent="0">
              <a:buNone/>
            </a:pPr>
            <a:r>
              <a:rPr lang="en-US" sz="3600" b="1" dirty="0" smtClean="0">
                <a:solidFill>
                  <a:srgbClr val="5F938C"/>
                </a:solidFill>
                <a:latin typeface="Calibri" panose="020F0502020204030204"/>
              </a:rPr>
              <a:t>Preceptors:</a:t>
            </a:r>
          </a:p>
          <a:p>
            <a:r>
              <a:rPr lang="en-US" sz="3200" dirty="0" smtClean="0">
                <a:solidFill>
                  <a:srgbClr val="44546A">
                    <a:lumMod val="50000"/>
                  </a:srgbClr>
                </a:solidFill>
                <a:latin typeface="Calibri" panose="020F0502020204030204"/>
              </a:rPr>
              <a:t>Program-specific Rotation Description (or help creating)</a:t>
            </a:r>
          </a:p>
          <a:p>
            <a:r>
              <a:rPr lang="en-US" sz="3200" dirty="0" smtClean="0">
                <a:solidFill>
                  <a:srgbClr val="44546A">
                    <a:lumMod val="50000"/>
                  </a:srgbClr>
                </a:solidFill>
                <a:latin typeface="Calibri" panose="020F0502020204030204"/>
              </a:rPr>
              <a:t>Program-specific rubrics/assessment materials</a:t>
            </a:r>
          </a:p>
          <a:p>
            <a:r>
              <a:rPr lang="en-US" sz="3200" dirty="0" smtClean="0">
                <a:solidFill>
                  <a:srgbClr val="44546A">
                    <a:lumMod val="50000"/>
                  </a:srgbClr>
                </a:solidFill>
                <a:latin typeface="Calibri" panose="020F0502020204030204"/>
              </a:rPr>
              <a:t>Discuss student and preceptor expectations</a:t>
            </a:r>
          </a:p>
          <a:p>
            <a:endParaRPr lang="en-US" sz="2800" dirty="0">
              <a:solidFill>
                <a:srgbClr val="44546A">
                  <a:lumMod val="50000"/>
                </a:srgbClr>
              </a:solidFill>
              <a:latin typeface="Calibri" panose="020F0502020204030204"/>
            </a:endParaRPr>
          </a:p>
          <a:p>
            <a:pPr marL="0" lvl="0" indent="0">
              <a:buNone/>
            </a:pPr>
            <a:endParaRPr lang="en-US" dirty="0" smtClean="0">
              <a:solidFill>
                <a:prstClr val="white">
                  <a:lumMod val="50000"/>
                </a:prstClr>
              </a:solidFill>
            </a:endParaRPr>
          </a:p>
          <a:p>
            <a:pPr marL="0" lvl="0" indent="0">
              <a:buNone/>
            </a:pPr>
            <a:endParaRPr lang="en-US" dirty="0" smtClean="0">
              <a:solidFill>
                <a:prstClr val="white">
                  <a:lumMod val="50000"/>
                </a:prstClr>
              </a:solidFill>
            </a:endParaRPr>
          </a:p>
          <a:p>
            <a:pPr marL="0" indent="0">
              <a:buNone/>
            </a:pPr>
            <a:endParaRPr lang="en-US" dirty="0"/>
          </a:p>
        </p:txBody>
      </p:sp>
      <p:sp>
        <p:nvSpPr>
          <p:cNvPr id="5" name="Rectangle 4"/>
          <p:cNvSpPr/>
          <p:nvPr/>
        </p:nvSpPr>
        <p:spPr>
          <a:xfrm>
            <a:off x="7807843" y="6551202"/>
            <a:ext cx="811441" cy="219291"/>
          </a:xfrm>
          <a:prstGeom prst="rect">
            <a:avLst/>
          </a:prstGeom>
        </p:spPr>
        <p:txBody>
          <a:bodyPr wrap="none">
            <a:spAutoFit/>
          </a:bodyPr>
          <a:lstStyle/>
          <a:p>
            <a:r>
              <a:rPr lang="en-US" sz="825" dirty="0"/>
              <a:t>©ACEND </a:t>
            </a:r>
            <a:r>
              <a:rPr lang="en-US" sz="825" dirty="0" smtClean="0"/>
              <a:t>2019</a:t>
            </a:r>
            <a:endParaRPr lang="en-US" sz="825" dirty="0"/>
          </a:p>
        </p:txBody>
      </p:sp>
      <p:sp>
        <p:nvSpPr>
          <p:cNvPr id="6" name="TextBox 5"/>
          <p:cNvSpPr txBox="1"/>
          <p:nvPr/>
        </p:nvSpPr>
        <p:spPr>
          <a:xfrm>
            <a:off x="135734" y="913765"/>
            <a:ext cx="8584932" cy="584775"/>
          </a:xfrm>
          <a:prstGeom prst="rect">
            <a:avLst/>
          </a:prstGeom>
          <a:noFill/>
        </p:spPr>
        <p:txBody>
          <a:bodyPr wrap="square" rtlCol="0">
            <a:spAutoFit/>
          </a:bodyPr>
          <a:lstStyle/>
          <a:p>
            <a:r>
              <a:rPr lang="en-US" sz="3200" b="1" dirty="0" smtClean="0">
                <a:solidFill>
                  <a:schemeClr val="bg1"/>
                </a:solidFill>
              </a:rPr>
              <a:t>What to Expect from Program Director</a:t>
            </a:r>
            <a:endParaRPr lang="en-US" sz="3200" b="1" dirty="0">
              <a:solidFill>
                <a:schemeClr val="bg1"/>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48389256"/>
      </p:ext>
    </p:extLst>
  </p:cSld>
  <p:clrMapOvr>
    <a:masterClrMapping/>
  </p:clrMapOvr>
  <mc:AlternateContent xmlns:mc="http://schemas.openxmlformats.org/markup-compatibility/2006" xmlns:p14="http://schemas.microsoft.com/office/powerpoint/2010/main">
    <mc:Choice Requires="p14">
      <p:transition spd="slow" p14:dur="2000" advTm="108452"/>
    </mc:Choice>
    <mc:Fallback xmlns="">
      <p:transition spd="slow" advTm="108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b="1" dirty="0" smtClean="0">
                <a:solidFill>
                  <a:schemeClr val="tx2">
                    <a:lumMod val="50000"/>
                  </a:schemeClr>
                </a:solidFill>
                <a:latin typeface="+mn-lt"/>
              </a:rPr>
              <a:t>Standard 6</a:t>
            </a:r>
            <a:endParaRPr lang="en-US" sz="4200" b="1" dirty="0">
              <a:solidFill>
                <a:schemeClr val="tx2">
                  <a:lumMod val="50000"/>
                </a:schemeClr>
              </a:solidFill>
              <a:latin typeface="+mn-lt"/>
            </a:endParaRPr>
          </a:p>
        </p:txBody>
      </p:sp>
      <p:sp>
        <p:nvSpPr>
          <p:cNvPr id="4" name="Content Placeholder 3"/>
          <p:cNvSpPr>
            <a:spLocks noGrp="1"/>
          </p:cNvSpPr>
          <p:nvPr>
            <p:ph sz="quarter" idx="11"/>
          </p:nvPr>
        </p:nvSpPr>
        <p:spPr>
          <a:xfrm>
            <a:off x="135734" y="1684338"/>
            <a:ext cx="8912573" cy="4932362"/>
          </a:xfrm>
        </p:spPr>
        <p:txBody>
          <a:bodyPr>
            <a:normAutofit/>
          </a:bodyPr>
          <a:lstStyle/>
          <a:p>
            <a:pPr marL="0" indent="0">
              <a:spcAft>
                <a:spcPts val="600"/>
              </a:spcAft>
              <a:buNone/>
            </a:pPr>
            <a:r>
              <a:rPr lang="en-US" sz="3200" dirty="0">
                <a:solidFill>
                  <a:srgbClr val="44546A">
                    <a:lumMod val="50000"/>
                  </a:srgbClr>
                </a:solidFill>
                <a:latin typeface="Calibri" panose="020F0502020204030204"/>
              </a:rPr>
              <a:t>Required Element </a:t>
            </a:r>
            <a:r>
              <a:rPr lang="en-US" sz="3200" dirty="0" smtClean="0">
                <a:solidFill>
                  <a:srgbClr val="44546A">
                    <a:lumMod val="50000"/>
                  </a:srgbClr>
                </a:solidFill>
                <a:latin typeface="Calibri" panose="020F0502020204030204"/>
              </a:rPr>
              <a:t>6.1: Student Learning Outcome (SLO) Assessment</a:t>
            </a:r>
          </a:p>
          <a:p>
            <a:pPr marL="0" indent="0">
              <a:spcAft>
                <a:spcPts val="600"/>
              </a:spcAft>
              <a:buNone/>
            </a:pPr>
            <a:r>
              <a:rPr lang="en-US" sz="3200" dirty="0">
                <a:solidFill>
                  <a:srgbClr val="44546A">
                    <a:lumMod val="50000"/>
                  </a:srgbClr>
                </a:solidFill>
                <a:latin typeface="Calibri" panose="020F0502020204030204"/>
              </a:rPr>
              <a:t>Required Element </a:t>
            </a:r>
            <a:r>
              <a:rPr lang="en-US" sz="3200" dirty="0" smtClean="0">
                <a:solidFill>
                  <a:srgbClr val="44546A">
                    <a:lumMod val="50000"/>
                  </a:srgbClr>
                </a:solidFill>
                <a:latin typeface="Calibri" panose="020F0502020204030204"/>
              </a:rPr>
              <a:t>6.2: SLO Data Collection</a:t>
            </a:r>
          </a:p>
          <a:p>
            <a:pPr marL="0" indent="0">
              <a:spcAft>
                <a:spcPts val="600"/>
              </a:spcAft>
              <a:buNone/>
            </a:pPr>
            <a:r>
              <a:rPr lang="en-US" sz="3200" dirty="0">
                <a:solidFill>
                  <a:srgbClr val="44546A">
                    <a:lumMod val="50000"/>
                  </a:srgbClr>
                </a:solidFill>
                <a:latin typeface="Calibri" panose="020F0502020204030204"/>
              </a:rPr>
              <a:t>Required Element </a:t>
            </a:r>
            <a:r>
              <a:rPr lang="en-US" sz="3200" dirty="0" smtClean="0">
                <a:solidFill>
                  <a:srgbClr val="44546A">
                    <a:lumMod val="50000"/>
                  </a:srgbClr>
                </a:solidFill>
                <a:latin typeface="Calibri" panose="020F0502020204030204"/>
              </a:rPr>
              <a:t>6.3: Qualities of formal curriculum review</a:t>
            </a:r>
            <a:endParaRPr lang="en-US" dirty="0"/>
          </a:p>
        </p:txBody>
      </p:sp>
      <p:sp>
        <p:nvSpPr>
          <p:cNvPr id="5" name="Rectangle 4"/>
          <p:cNvSpPr/>
          <p:nvPr/>
        </p:nvSpPr>
        <p:spPr>
          <a:xfrm>
            <a:off x="7692797" y="6551505"/>
            <a:ext cx="811441" cy="219291"/>
          </a:xfrm>
          <a:prstGeom prst="rect">
            <a:avLst/>
          </a:prstGeom>
        </p:spPr>
        <p:txBody>
          <a:bodyPr wrap="none">
            <a:spAutoFit/>
          </a:bodyPr>
          <a:lstStyle/>
          <a:p>
            <a:r>
              <a:rPr lang="en-US" sz="825" dirty="0"/>
              <a:t>©ACEND </a:t>
            </a:r>
            <a:r>
              <a:rPr lang="en-US" sz="825" dirty="0" smtClean="0"/>
              <a:t>2019</a:t>
            </a:r>
            <a:endParaRPr lang="en-US" sz="825" dirty="0"/>
          </a:p>
        </p:txBody>
      </p:sp>
      <p:sp>
        <p:nvSpPr>
          <p:cNvPr id="6" name="TextBox 5"/>
          <p:cNvSpPr txBox="1"/>
          <p:nvPr/>
        </p:nvSpPr>
        <p:spPr>
          <a:xfrm>
            <a:off x="0" y="914223"/>
            <a:ext cx="8584932" cy="584775"/>
          </a:xfrm>
          <a:prstGeom prst="rect">
            <a:avLst/>
          </a:prstGeom>
          <a:noFill/>
        </p:spPr>
        <p:txBody>
          <a:bodyPr wrap="square" rtlCol="0">
            <a:spAutoFit/>
          </a:bodyPr>
          <a:lstStyle/>
          <a:p>
            <a:r>
              <a:rPr lang="en-US" sz="3200" b="1" dirty="0" smtClean="0">
                <a:solidFill>
                  <a:schemeClr val="bg1"/>
                </a:solidFill>
              </a:rPr>
              <a:t>SLO Assessment and Curriculum </a:t>
            </a:r>
            <a:r>
              <a:rPr lang="en-US" sz="3200" b="1" dirty="0">
                <a:solidFill>
                  <a:schemeClr val="bg1"/>
                </a:solidFill>
              </a:rPr>
              <a:t>Improvement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27250884"/>
      </p:ext>
    </p:extLst>
  </p:cSld>
  <p:clrMapOvr>
    <a:masterClrMapping/>
  </p:clrMapOvr>
  <mc:AlternateContent xmlns:mc="http://schemas.openxmlformats.org/markup-compatibility/2006" xmlns:p14="http://schemas.microsoft.com/office/powerpoint/2010/main">
    <mc:Choice Requires="p14">
      <p:transition spd="slow" p14:dur="2000" advTm="12571"/>
    </mc:Choice>
    <mc:Fallback xmlns="">
      <p:transition spd="slow" advTm="12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b="1" dirty="0" smtClean="0">
                <a:solidFill>
                  <a:schemeClr val="tx2">
                    <a:lumMod val="50000"/>
                  </a:schemeClr>
                </a:solidFill>
                <a:latin typeface="+mn-lt"/>
              </a:rPr>
              <a:t>Standard 6</a:t>
            </a:r>
            <a:endParaRPr lang="en-US" sz="4200" b="1" dirty="0">
              <a:solidFill>
                <a:schemeClr val="tx2">
                  <a:lumMod val="50000"/>
                </a:schemeClr>
              </a:solidFill>
              <a:latin typeface="+mn-lt"/>
            </a:endParaRPr>
          </a:p>
        </p:txBody>
      </p:sp>
      <p:sp>
        <p:nvSpPr>
          <p:cNvPr id="4" name="Content Placeholder 3"/>
          <p:cNvSpPr>
            <a:spLocks noGrp="1"/>
          </p:cNvSpPr>
          <p:nvPr>
            <p:ph sz="quarter" idx="11"/>
          </p:nvPr>
        </p:nvSpPr>
        <p:spPr>
          <a:xfrm>
            <a:off x="135734" y="1684338"/>
            <a:ext cx="8584932" cy="4932362"/>
          </a:xfrm>
        </p:spPr>
        <p:txBody>
          <a:bodyPr>
            <a:normAutofit/>
          </a:bodyPr>
          <a:lstStyle/>
          <a:p>
            <a:pPr marL="0" indent="0">
              <a:buNone/>
            </a:pPr>
            <a:r>
              <a:rPr lang="en-US" sz="3200" dirty="0">
                <a:solidFill>
                  <a:srgbClr val="44546A">
                    <a:lumMod val="50000"/>
                  </a:srgbClr>
                </a:solidFill>
                <a:latin typeface="Calibri" panose="020F0502020204030204"/>
              </a:rPr>
              <a:t>Required Element </a:t>
            </a:r>
            <a:r>
              <a:rPr lang="en-US" sz="3200" dirty="0" smtClean="0">
                <a:solidFill>
                  <a:srgbClr val="44546A">
                    <a:lumMod val="50000"/>
                  </a:srgbClr>
                </a:solidFill>
                <a:latin typeface="Calibri" panose="020F0502020204030204"/>
              </a:rPr>
              <a:t>6.1: Student Learning Outcome (SLO) Assessment</a:t>
            </a:r>
          </a:p>
        </p:txBody>
      </p:sp>
      <p:sp>
        <p:nvSpPr>
          <p:cNvPr id="5" name="Rectangle 4"/>
          <p:cNvSpPr/>
          <p:nvPr/>
        </p:nvSpPr>
        <p:spPr>
          <a:xfrm>
            <a:off x="8151436" y="6529571"/>
            <a:ext cx="811441" cy="219291"/>
          </a:xfrm>
          <a:prstGeom prst="rect">
            <a:avLst/>
          </a:prstGeom>
        </p:spPr>
        <p:txBody>
          <a:bodyPr wrap="none">
            <a:spAutoFit/>
          </a:bodyPr>
          <a:lstStyle/>
          <a:p>
            <a:r>
              <a:rPr lang="en-US" sz="825" dirty="0"/>
              <a:t>©ACEND </a:t>
            </a:r>
            <a:r>
              <a:rPr lang="en-US" sz="825" dirty="0" smtClean="0"/>
              <a:t>2017</a:t>
            </a:r>
            <a:endParaRPr lang="en-US" sz="825" dirty="0"/>
          </a:p>
        </p:txBody>
      </p:sp>
      <p:sp>
        <p:nvSpPr>
          <p:cNvPr id="6" name="TextBox 5"/>
          <p:cNvSpPr txBox="1"/>
          <p:nvPr/>
        </p:nvSpPr>
        <p:spPr>
          <a:xfrm>
            <a:off x="61302" y="911724"/>
            <a:ext cx="8584932" cy="584775"/>
          </a:xfrm>
          <a:prstGeom prst="rect">
            <a:avLst/>
          </a:prstGeom>
          <a:noFill/>
        </p:spPr>
        <p:txBody>
          <a:bodyPr wrap="square" rtlCol="0">
            <a:spAutoFit/>
          </a:bodyPr>
          <a:lstStyle/>
          <a:p>
            <a:r>
              <a:rPr lang="en-US" sz="3200" b="1" dirty="0" smtClean="0">
                <a:solidFill>
                  <a:schemeClr val="bg1"/>
                </a:solidFill>
              </a:rPr>
              <a:t>SLO Assessment and Curriculum </a:t>
            </a:r>
            <a:r>
              <a:rPr lang="en-US" sz="3200" b="1" dirty="0">
                <a:solidFill>
                  <a:schemeClr val="bg1"/>
                </a:solidFill>
              </a:rPr>
              <a:t>Improvement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01" y="2763658"/>
            <a:ext cx="8987001" cy="4035554"/>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86968424"/>
      </p:ext>
    </p:extLst>
  </p:cSld>
  <p:clrMapOvr>
    <a:masterClrMapping/>
  </p:clrMapOvr>
  <mc:AlternateContent xmlns:mc="http://schemas.openxmlformats.org/markup-compatibility/2006" xmlns:p14="http://schemas.microsoft.com/office/powerpoint/2010/main">
    <mc:Choice Requires="p14">
      <p:transition spd="slow" p14:dur="2000" advTm="82174"/>
    </mc:Choice>
    <mc:Fallback xmlns="">
      <p:transition spd="slow" advTm="82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b="1" dirty="0" smtClean="0">
                <a:solidFill>
                  <a:schemeClr val="tx2">
                    <a:lumMod val="50000"/>
                  </a:schemeClr>
                </a:solidFill>
                <a:latin typeface="+mn-lt"/>
              </a:rPr>
              <a:t>Standard 6</a:t>
            </a:r>
            <a:endParaRPr lang="en-US" sz="4200" b="1" dirty="0">
              <a:solidFill>
                <a:schemeClr val="tx2">
                  <a:lumMod val="50000"/>
                </a:schemeClr>
              </a:solidFill>
              <a:latin typeface="+mn-lt"/>
            </a:endParaRPr>
          </a:p>
        </p:txBody>
      </p:sp>
      <p:sp>
        <p:nvSpPr>
          <p:cNvPr id="4" name="Content Placeholder 3"/>
          <p:cNvSpPr>
            <a:spLocks noGrp="1"/>
          </p:cNvSpPr>
          <p:nvPr>
            <p:ph sz="quarter" idx="11"/>
          </p:nvPr>
        </p:nvSpPr>
        <p:spPr>
          <a:xfrm>
            <a:off x="135734" y="1578009"/>
            <a:ext cx="8827143" cy="4932362"/>
          </a:xfrm>
        </p:spPr>
        <p:txBody>
          <a:bodyPr>
            <a:normAutofit/>
          </a:bodyPr>
          <a:lstStyle/>
          <a:p>
            <a:pPr marL="0" indent="0">
              <a:buNone/>
            </a:pPr>
            <a:r>
              <a:rPr lang="en-US" sz="3200" dirty="0" smtClean="0">
                <a:solidFill>
                  <a:srgbClr val="44546A">
                    <a:lumMod val="50000"/>
                  </a:srgbClr>
                </a:solidFill>
                <a:latin typeface="Calibri" panose="020F0502020204030204"/>
              </a:rPr>
              <a:t>Required </a:t>
            </a:r>
            <a:r>
              <a:rPr lang="en-US" sz="3200" dirty="0">
                <a:solidFill>
                  <a:srgbClr val="44546A">
                    <a:lumMod val="50000"/>
                  </a:srgbClr>
                </a:solidFill>
                <a:latin typeface="Calibri" panose="020F0502020204030204"/>
              </a:rPr>
              <a:t>Element </a:t>
            </a:r>
            <a:r>
              <a:rPr lang="en-US" sz="3200" dirty="0" smtClean="0">
                <a:solidFill>
                  <a:srgbClr val="44546A">
                    <a:lumMod val="50000"/>
                  </a:srgbClr>
                </a:solidFill>
                <a:latin typeface="Calibri" panose="020F0502020204030204"/>
              </a:rPr>
              <a:t>6.2: SLO Data Collection</a:t>
            </a:r>
          </a:p>
        </p:txBody>
      </p:sp>
      <p:sp>
        <p:nvSpPr>
          <p:cNvPr id="5" name="Rectangle 4"/>
          <p:cNvSpPr/>
          <p:nvPr/>
        </p:nvSpPr>
        <p:spPr>
          <a:xfrm>
            <a:off x="8151436" y="6529571"/>
            <a:ext cx="811441" cy="219291"/>
          </a:xfrm>
          <a:prstGeom prst="rect">
            <a:avLst/>
          </a:prstGeom>
        </p:spPr>
        <p:txBody>
          <a:bodyPr wrap="none">
            <a:spAutoFit/>
          </a:bodyPr>
          <a:lstStyle/>
          <a:p>
            <a:r>
              <a:rPr lang="en-US" sz="825" dirty="0"/>
              <a:t>©ACEND </a:t>
            </a:r>
            <a:r>
              <a:rPr lang="en-US" sz="825" dirty="0" smtClean="0"/>
              <a:t>2019</a:t>
            </a:r>
            <a:endParaRPr lang="en-US" sz="825" dirty="0"/>
          </a:p>
        </p:txBody>
      </p:sp>
      <p:sp>
        <p:nvSpPr>
          <p:cNvPr id="6" name="TextBox 5"/>
          <p:cNvSpPr txBox="1"/>
          <p:nvPr/>
        </p:nvSpPr>
        <p:spPr>
          <a:xfrm>
            <a:off x="89918" y="941857"/>
            <a:ext cx="8584932" cy="584775"/>
          </a:xfrm>
          <a:prstGeom prst="rect">
            <a:avLst/>
          </a:prstGeom>
          <a:noFill/>
        </p:spPr>
        <p:txBody>
          <a:bodyPr wrap="square" rtlCol="0">
            <a:spAutoFit/>
          </a:bodyPr>
          <a:lstStyle/>
          <a:p>
            <a:r>
              <a:rPr lang="en-US" sz="3200" b="1" dirty="0" smtClean="0">
                <a:solidFill>
                  <a:schemeClr val="bg1"/>
                </a:solidFill>
              </a:rPr>
              <a:t>SLO Assessment and Curriculum </a:t>
            </a:r>
            <a:r>
              <a:rPr lang="en-US" sz="3200" b="1" dirty="0">
                <a:solidFill>
                  <a:schemeClr val="bg1"/>
                </a:solidFill>
              </a:rPr>
              <a:t>Improvement</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3771" b="18090"/>
          <a:stretch/>
        </p:blipFill>
        <p:spPr>
          <a:xfrm>
            <a:off x="2232837" y="2078912"/>
            <a:ext cx="4528584" cy="4627418"/>
          </a:xfrm>
          <a:prstGeom prst="rect">
            <a:avLst/>
          </a:prstGeom>
          <a:ln>
            <a:noFill/>
          </a:ln>
          <a:effectLst>
            <a:outerShdw blurRad="292100" dist="139700" dir="2700000" algn="tl" rotWithShape="0">
              <a:srgbClr val="333333">
                <a:alpha val="65000"/>
              </a:srgbClr>
            </a:outerShdw>
          </a:effec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16518254"/>
      </p:ext>
    </p:extLst>
  </p:cSld>
  <p:clrMapOvr>
    <a:masterClrMapping/>
  </p:clrMapOvr>
  <mc:AlternateContent xmlns:mc="http://schemas.openxmlformats.org/markup-compatibility/2006" xmlns:p14="http://schemas.microsoft.com/office/powerpoint/2010/main">
    <mc:Choice Requires="p14">
      <p:transition spd="slow" p14:dur="2000" advTm="29170"/>
    </mc:Choice>
    <mc:Fallback xmlns="">
      <p:transition spd="slow" advTm="29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b="1" dirty="0" smtClean="0">
                <a:solidFill>
                  <a:schemeClr val="tx2">
                    <a:lumMod val="50000"/>
                  </a:schemeClr>
                </a:solidFill>
                <a:latin typeface="+mn-lt"/>
              </a:rPr>
              <a:t>Standard 6</a:t>
            </a:r>
            <a:endParaRPr lang="en-US" sz="4200" b="1" dirty="0">
              <a:solidFill>
                <a:schemeClr val="tx2">
                  <a:lumMod val="50000"/>
                </a:schemeClr>
              </a:solidFill>
              <a:latin typeface="+mn-lt"/>
            </a:endParaRPr>
          </a:p>
        </p:txBody>
      </p:sp>
      <p:sp>
        <p:nvSpPr>
          <p:cNvPr id="4" name="Content Placeholder 3"/>
          <p:cNvSpPr>
            <a:spLocks noGrp="1"/>
          </p:cNvSpPr>
          <p:nvPr>
            <p:ph sz="quarter" idx="11"/>
          </p:nvPr>
        </p:nvSpPr>
        <p:spPr>
          <a:xfrm>
            <a:off x="135734" y="1684338"/>
            <a:ext cx="8827143" cy="4932362"/>
          </a:xfrm>
        </p:spPr>
        <p:txBody>
          <a:bodyPr>
            <a:normAutofit/>
          </a:bodyPr>
          <a:lstStyle/>
          <a:p>
            <a:pPr marL="0" indent="0">
              <a:buNone/>
            </a:pPr>
            <a:r>
              <a:rPr lang="en-US" sz="3200" dirty="0" smtClean="0">
                <a:solidFill>
                  <a:srgbClr val="44546A">
                    <a:lumMod val="50000"/>
                  </a:srgbClr>
                </a:solidFill>
                <a:latin typeface="Calibri" panose="020F0502020204030204"/>
              </a:rPr>
              <a:t>Required </a:t>
            </a:r>
            <a:r>
              <a:rPr lang="en-US" sz="3200" dirty="0">
                <a:solidFill>
                  <a:srgbClr val="44546A">
                    <a:lumMod val="50000"/>
                  </a:srgbClr>
                </a:solidFill>
                <a:latin typeface="Calibri" panose="020F0502020204030204"/>
              </a:rPr>
              <a:t>Element </a:t>
            </a:r>
            <a:r>
              <a:rPr lang="en-US" sz="3200" dirty="0" smtClean="0">
                <a:solidFill>
                  <a:srgbClr val="44546A">
                    <a:lumMod val="50000"/>
                  </a:srgbClr>
                </a:solidFill>
                <a:latin typeface="Calibri" panose="020F0502020204030204"/>
              </a:rPr>
              <a:t>6.3: Qualities of formal curriculum review</a:t>
            </a:r>
          </a:p>
          <a:p>
            <a:pPr marL="0" indent="0">
              <a:buNone/>
            </a:pPr>
            <a:endParaRPr lang="en-US" sz="3200" dirty="0" smtClean="0">
              <a:solidFill>
                <a:srgbClr val="44546A">
                  <a:lumMod val="50000"/>
                </a:srgbClr>
              </a:solidFill>
              <a:latin typeface="Calibri" panose="020F0502020204030204"/>
            </a:endParaRPr>
          </a:p>
        </p:txBody>
      </p:sp>
      <p:sp>
        <p:nvSpPr>
          <p:cNvPr id="5" name="Rectangle 4"/>
          <p:cNvSpPr/>
          <p:nvPr/>
        </p:nvSpPr>
        <p:spPr>
          <a:xfrm>
            <a:off x="8151436" y="6529571"/>
            <a:ext cx="811441" cy="219291"/>
          </a:xfrm>
          <a:prstGeom prst="rect">
            <a:avLst/>
          </a:prstGeom>
        </p:spPr>
        <p:txBody>
          <a:bodyPr wrap="none">
            <a:spAutoFit/>
          </a:bodyPr>
          <a:lstStyle/>
          <a:p>
            <a:r>
              <a:rPr lang="en-US" sz="825" dirty="0"/>
              <a:t>©ACEND </a:t>
            </a:r>
            <a:r>
              <a:rPr lang="en-US" sz="825" dirty="0" smtClean="0"/>
              <a:t>2019</a:t>
            </a:r>
            <a:endParaRPr lang="en-US" sz="825" dirty="0"/>
          </a:p>
        </p:txBody>
      </p:sp>
      <p:sp>
        <p:nvSpPr>
          <p:cNvPr id="6" name="TextBox 5"/>
          <p:cNvSpPr txBox="1"/>
          <p:nvPr/>
        </p:nvSpPr>
        <p:spPr>
          <a:xfrm>
            <a:off x="135734" y="908170"/>
            <a:ext cx="8584932" cy="584775"/>
          </a:xfrm>
          <a:prstGeom prst="rect">
            <a:avLst/>
          </a:prstGeom>
          <a:noFill/>
        </p:spPr>
        <p:txBody>
          <a:bodyPr wrap="square" rtlCol="0">
            <a:spAutoFit/>
          </a:bodyPr>
          <a:lstStyle/>
          <a:p>
            <a:r>
              <a:rPr lang="en-US" sz="3200" b="1" dirty="0" smtClean="0">
                <a:solidFill>
                  <a:schemeClr val="bg1"/>
                </a:solidFill>
              </a:rPr>
              <a:t>SLO Assessment and Curriculum </a:t>
            </a:r>
            <a:r>
              <a:rPr lang="en-US" sz="3200" b="1" dirty="0">
                <a:solidFill>
                  <a:schemeClr val="bg1"/>
                </a:solidFill>
              </a:rPr>
              <a:t>Improvement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89862572"/>
      </p:ext>
    </p:extLst>
  </p:cSld>
  <p:clrMapOvr>
    <a:masterClrMapping/>
  </p:clrMapOvr>
  <mc:AlternateContent xmlns:mc="http://schemas.openxmlformats.org/markup-compatibility/2006" xmlns:p14="http://schemas.microsoft.com/office/powerpoint/2010/main">
    <mc:Choice Requires="p14">
      <p:transition spd="slow" p14:dur="2000" advTm="35409"/>
    </mc:Choice>
    <mc:Fallback xmlns="">
      <p:transition spd="slow" advTm="35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b="1" dirty="0" smtClean="0">
                <a:solidFill>
                  <a:schemeClr val="tx2">
                    <a:lumMod val="50000"/>
                  </a:schemeClr>
                </a:solidFill>
                <a:latin typeface="+mn-lt"/>
              </a:rPr>
              <a:t>Standard 6</a:t>
            </a:r>
            <a:endParaRPr lang="en-US" sz="4200" b="1" dirty="0">
              <a:solidFill>
                <a:schemeClr val="tx2">
                  <a:lumMod val="50000"/>
                </a:schemeClr>
              </a:solidFill>
              <a:latin typeface="+mn-lt"/>
            </a:endParaRPr>
          </a:p>
        </p:txBody>
      </p:sp>
      <p:sp>
        <p:nvSpPr>
          <p:cNvPr id="4" name="Content Placeholder 3"/>
          <p:cNvSpPr>
            <a:spLocks noGrp="1"/>
          </p:cNvSpPr>
          <p:nvPr>
            <p:ph sz="quarter" idx="11"/>
          </p:nvPr>
        </p:nvSpPr>
        <p:spPr>
          <a:xfrm>
            <a:off x="135734" y="1684338"/>
            <a:ext cx="8827143" cy="4932362"/>
          </a:xfrm>
        </p:spPr>
        <p:txBody>
          <a:bodyPr>
            <a:normAutofit/>
          </a:bodyPr>
          <a:lstStyle/>
          <a:p>
            <a:r>
              <a:rPr lang="en-US" sz="3200" dirty="0" smtClean="0">
                <a:solidFill>
                  <a:srgbClr val="44546A">
                    <a:lumMod val="50000"/>
                  </a:srgbClr>
                </a:solidFill>
                <a:latin typeface="Calibri" panose="020F0502020204030204"/>
              </a:rPr>
              <a:t>Identification of SLO assessment methods in your course or rotation</a:t>
            </a:r>
          </a:p>
          <a:p>
            <a:r>
              <a:rPr lang="en-US" sz="3200" dirty="0" smtClean="0">
                <a:solidFill>
                  <a:srgbClr val="44546A">
                    <a:lumMod val="50000"/>
                  </a:srgbClr>
                </a:solidFill>
                <a:latin typeface="Calibri" panose="020F0502020204030204"/>
              </a:rPr>
              <a:t>Correspondence about collecting data</a:t>
            </a:r>
          </a:p>
          <a:p>
            <a:r>
              <a:rPr lang="en-US" sz="3200" dirty="0" smtClean="0">
                <a:solidFill>
                  <a:srgbClr val="44546A">
                    <a:lumMod val="50000"/>
                  </a:srgbClr>
                </a:solidFill>
                <a:latin typeface="Calibri" panose="020F0502020204030204"/>
              </a:rPr>
              <a:t>Request for feedback about curriculum</a:t>
            </a:r>
            <a:endParaRPr lang="en-US" dirty="0"/>
          </a:p>
        </p:txBody>
      </p:sp>
      <p:sp>
        <p:nvSpPr>
          <p:cNvPr id="5" name="Rectangle 4"/>
          <p:cNvSpPr/>
          <p:nvPr/>
        </p:nvSpPr>
        <p:spPr>
          <a:xfrm>
            <a:off x="7692797" y="6551505"/>
            <a:ext cx="811441" cy="219291"/>
          </a:xfrm>
          <a:prstGeom prst="rect">
            <a:avLst/>
          </a:prstGeom>
        </p:spPr>
        <p:txBody>
          <a:bodyPr wrap="none">
            <a:spAutoFit/>
          </a:bodyPr>
          <a:lstStyle/>
          <a:p>
            <a:r>
              <a:rPr lang="en-US" sz="825" dirty="0"/>
              <a:t>©ACEND </a:t>
            </a:r>
            <a:r>
              <a:rPr lang="en-US" sz="825" dirty="0" smtClean="0"/>
              <a:t>2019</a:t>
            </a:r>
            <a:endParaRPr lang="en-US" sz="825" dirty="0"/>
          </a:p>
        </p:txBody>
      </p:sp>
      <p:sp>
        <p:nvSpPr>
          <p:cNvPr id="6" name="TextBox 5"/>
          <p:cNvSpPr txBox="1"/>
          <p:nvPr/>
        </p:nvSpPr>
        <p:spPr>
          <a:xfrm>
            <a:off x="135734" y="908170"/>
            <a:ext cx="8584932" cy="584775"/>
          </a:xfrm>
          <a:prstGeom prst="rect">
            <a:avLst/>
          </a:prstGeom>
          <a:noFill/>
        </p:spPr>
        <p:txBody>
          <a:bodyPr wrap="square" rtlCol="0">
            <a:spAutoFit/>
          </a:bodyPr>
          <a:lstStyle/>
          <a:p>
            <a:r>
              <a:rPr lang="en-US" sz="3200" b="1" dirty="0" smtClean="0">
                <a:solidFill>
                  <a:schemeClr val="bg1"/>
                </a:solidFill>
              </a:rPr>
              <a:t>What to Expect from Program Director</a:t>
            </a:r>
            <a:endParaRPr lang="en-US" sz="3200" b="1" dirty="0">
              <a:solidFill>
                <a:schemeClr val="bg1"/>
              </a:solidFill>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82875996"/>
      </p:ext>
    </p:extLst>
  </p:cSld>
  <p:clrMapOvr>
    <a:masterClrMapping/>
  </p:clrMapOvr>
  <mc:AlternateContent xmlns:mc="http://schemas.openxmlformats.org/markup-compatibility/2006" xmlns:p14="http://schemas.microsoft.com/office/powerpoint/2010/main">
    <mc:Choice Requires="p14">
      <p:transition spd="slow" p14:dur="2000" advTm="29223"/>
    </mc:Choice>
    <mc:Fallback xmlns="">
      <p:transition spd="slow" advTm="29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b="1" dirty="0" smtClean="0">
                <a:solidFill>
                  <a:schemeClr val="tx2">
                    <a:lumMod val="50000"/>
                  </a:schemeClr>
                </a:solidFill>
                <a:latin typeface="+mn-lt"/>
              </a:rPr>
              <a:t>Standard 7</a:t>
            </a:r>
            <a:endParaRPr lang="en-US" sz="4200" b="1" dirty="0">
              <a:solidFill>
                <a:schemeClr val="tx2">
                  <a:lumMod val="50000"/>
                </a:schemeClr>
              </a:solidFill>
              <a:latin typeface="+mn-lt"/>
            </a:endParaRPr>
          </a:p>
        </p:txBody>
      </p:sp>
      <p:sp>
        <p:nvSpPr>
          <p:cNvPr id="4" name="Content Placeholder 3"/>
          <p:cNvSpPr>
            <a:spLocks noGrp="1"/>
          </p:cNvSpPr>
          <p:nvPr>
            <p:ph sz="quarter" idx="11"/>
          </p:nvPr>
        </p:nvSpPr>
        <p:spPr>
          <a:xfrm>
            <a:off x="208213" y="1706854"/>
            <a:ext cx="8827143" cy="4932362"/>
          </a:xfrm>
        </p:spPr>
        <p:txBody>
          <a:bodyPr>
            <a:normAutofit/>
          </a:bodyPr>
          <a:lstStyle/>
          <a:p>
            <a:pPr marL="0" indent="0">
              <a:spcAft>
                <a:spcPts val="600"/>
              </a:spcAft>
              <a:buNone/>
            </a:pPr>
            <a:r>
              <a:rPr lang="en-US" sz="3200" dirty="0" smtClean="0">
                <a:solidFill>
                  <a:schemeClr val="tx2">
                    <a:lumMod val="50000"/>
                  </a:schemeClr>
                </a:solidFill>
                <a:latin typeface="+mn-lt"/>
              </a:rPr>
              <a:t>Required Element 7.1: Qualified Faculty and Preceptors</a:t>
            </a:r>
          </a:p>
          <a:p>
            <a:pPr marL="0" indent="0">
              <a:spcAft>
                <a:spcPts val="600"/>
              </a:spcAft>
              <a:buNone/>
            </a:pPr>
            <a:r>
              <a:rPr lang="en-US" sz="3200" dirty="0" smtClean="0">
                <a:solidFill>
                  <a:schemeClr val="tx2">
                    <a:lumMod val="50000"/>
                  </a:schemeClr>
                </a:solidFill>
                <a:latin typeface="+mn-lt"/>
              </a:rPr>
              <a:t>Required Element 7.2: Continued Competency and Evaluation</a:t>
            </a:r>
          </a:p>
          <a:p>
            <a:pPr marL="0" indent="0">
              <a:spcAft>
                <a:spcPts val="600"/>
              </a:spcAft>
              <a:buNone/>
            </a:pPr>
            <a:r>
              <a:rPr lang="en-US" sz="3200" dirty="0" smtClean="0">
                <a:solidFill>
                  <a:schemeClr val="tx2">
                    <a:lumMod val="50000"/>
                  </a:schemeClr>
                </a:solidFill>
                <a:latin typeface="+mn-lt"/>
              </a:rPr>
              <a:t>Required Element 7.3: Orientation and Training Requirements</a:t>
            </a:r>
            <a:endParaRPr lang="en-US" sz="3200" dirty="0">
              <a:solidFill>
                <a:schemeClr val="tx2">
                  <a:lumMod val="50000"/>
                </a:schemeClr>
              </a:solidFill>
              <a:latin typeface="+mn-lt"/>
            </a:endParaRPr>
          </a:p>
          <a:p>
            <a:pPr marL="0" indent="0">
              <a:buNone/>
            </a:pPr>
            <a:endParaRPr lang="en-US" dirty="0"/>
          </a:p>
        </p:txBody>
      </p:sp>
      <p:sp>
        <p:nvSpPr>
          <p:cNvPr id="5" name="Rectangle 4"/>
          <p:cNvSpPr/>
          <p:nvPr/>
        </p:nvSpPr>
        <p:spPr>
          <a:xfrm>
            <a:off x="7840073" y="6461919"/>
            <a:ext cx="811441" cy="219291"/>
          </a:xfrm>
          <a:prstGeom prst="rect">
            <a:avLst/>
          </a:prstGeom>
        </p:spPr>
        <p:txBody>
          <a:bodyPr wrap="none">
            <a:spAutoFit/>
          </a:bodyPr>
          <a:lstStyle/>
          <a:p>
            <a:r>
              <a:rPr lang="en-US" sz="825" dirty="0"/>
              <a:t>©ACEND </a:t>
            </a:r>
            <a:r>
              <a:rPr lang="en-US" sz="825" dirty="0" smtClean="0"/>
              <a:t>2019</a:t>
            </a:r>
            <a:endParaRPr lang="en-US" sz="825" dirty="0"/>
          </a:p>
        </p:txBody>
      </p:sp>
      <p:sp>
        <p:nvSpPr>
          <p:cNvPr id="6" name="TextBox 5"/>
          <p:cNvSpPr txBox="1"/>
          <p:nvPr/>
        </p:nvSpPr>
        <p:spPr>
          <a:xfrm>
            <a:off x="135734" y="918937"/>
            <a:ext cx="8584932" cy="584775"/>
          </a:xfrm>
          <a:prstGeom prst="rect">
            <a:avLst/>
          </a:prstGeom>
          <a:noFill/>
        </p:spPr>
        <p:txBody>
          <a:bodyPr wrap="square" rtlCol="0">
            <a:spAutoFit/>
          </a:bodyPr>
          <a:lstStyle/>
          <a:p>
            <a:r>
              <a:rPr lang="en-US" sz="3200" b="1" dirty="0">
                <a:solidFill>
                  <a:schemeClr val="bg1"/>
                </a:solidFill>
              </a:rPr>
              <a:t>Faculty and Preceptors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62963798"/>
      </p:ext>
    </p:extLst>
  </p:cSld>
  <p:clrMapOvr>
    <a:masterClrMapping/>
  </p:clrMapOvr>
  <mc:AlternateContent xmlns:mc="http://schemas.openxmlformats.org/markup-compatibility/2006" xmlns:p14="http://schemas.microsoft.com/office/powerpoint/2010/main">
    <mc:Choice Requires="p14">
      <p:transition spd="slow" p14:dur="2000" advTm="10540"/>
    </mc:Choice>
    <mc:Fallback xmlns="">
      <p:transition spd="slow" advTm="10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b="1" dirty="0" smtClean="0">
                <a:solidFill>
                  <a:schemeClr val="tx2">
                    <a:lumMod val="50000"/>
                  </a:schemeClr>
                </a:solidFill>
                <a:latin typeface="+mn-lt"/>
              </a:rPr>
              <a:t>Standard 7</a:t>
            </a:r>
            <a:endParaRPr lang="en-US" sz="4200" b="1" dirty="0">
              <a:solidFill>
                <a:schemeClr val="tx2">
                  <a:lumMod val="50000"/>
                </a:schemeClr>
              </a:solidFill>
              <a:latin typeface="+mn-lt"/>
            </a:endParaRPr>
          </a:p>
        </p:txBody>
      </p:sp>
      <p:sp>
        <p:nvSpPr>
          <p:cNvPr id="4" name="Content Placeholder 3"/>
          <p:cNvSpPr>
            <a:spLocks noGrp="1"/>
          </p:cNvSpPr>
          <p:nvPr>
            <p:ph sz="quarter" idx="11"/>
          </p:nvPr>
        </p:nvSpPr>
        <p:spPr>
          <a:xfrm>
            <a:off x="135734" y="1684338"/>
            <a:ext cx="8827143" cy="4932362"/>
          </a:xfrm>
        </p:spPr>
        <p:txBody>
          <a:bodyPr>
            <a:normAutofit/>
          </a:bodyPr>
          <a:lstStyle/>
          <a:p>
            <a:pPr marL="0" indent="0">
              <a:buNone/>
            </a:pPr>
            <a:r>
              <a:rPr lang="en-US" sz="3200" dirty="0" smtClean="0">
                <a:solidFill>
                  <a:schemeClr val="tx2">
                    <a:lumMod val="50000"/>
                  </a:schemeClr>
                </a:solidFill>
                <a:latin typeface="+mn-lt"/>
              </a:rPr>
              <a:t>Required Element 7.1: Qualified Faculty and Preceptors</a:t>
            </a:r>
          </a:p>
          <a:p>
            <a:pPr lvl="1"/>
            <a:r>
              <a:rPr lang="en-US" sz="3200" dirty="0" smtClean="0">
                <a:solidFill>
                  <a:schemeClr val="tx2">
                    <a:lumMod val="50000"/>
                  </a:schemeClr>
                </a:solidFill>
                <a:latin typeface="+mn-lt"/>
              </a:rPr>
              <a:t>Faculty and preceptors do not need to be RDNs or NDTRs, if experience and credentialing are appropriate</a:t>
            </a:r>
          </a:p>
          <a:p>
            <a:pPr marL="0" indent="0">
              <a:buNone/>
            </a:pPr>
            <a:endParaRPr lang="en-US" dirty="0"/>
          </a:p>
        </p:txBody>
      </p:sp>
      <p:sp>
        <p:nvSpPr>
          <p:cNvPr id="5" name="Rectangle 4"/>
          <p:cNvSpPr/>
          <p:nvPr/>
        </p:nvSpPr>
        <p:spPr>
          <a:xfrm>
            <a:off x="7652672" y="6461919"/>
            <a:ext cx="811441" cy="219291"/>
          </a:xfrm>
          <a:prstGeom prst="rect">
            <a:avLst/>
          </a:prstGeom>
        </p:spPr>
        <p:txBody>
          <a:bodyPr wrap="none">
            <a:spAutoFit/>
          </a:bodyPr>
          <a:lstStyle/>
          <a:p>
            <a:r>
              <a:rPr lang="en-US" sz="825" dirty="0"/>
              <a:t>©ACEND </a:t>
            </a:r>
            <a:r>
              <a:rPr lang="en-US" sz="825" dirty="0" smtClean="0"/>
              <a:t>2019</a:t>
            </a:r>
            <a:endParaRPr lang="en-US" sz="825" dirty="0"/>
          </a:p>
        </p:txBody>
      </p:sp>
      <p:sp>
        <p:nvSpPr>
          <p:cNvPr id="6" name="TextBox 5"/>
          <p:cNvSpPr txBox="1"/>
          <p:nvPr/>
        </p:nvSpPr>
        <p:spPr>
          <a:xfrm>
            <a:off x="135734" y="918938"/>
            <a:ext cx="8584932" cy="584775"/>
          </a:xfrm>
          <a:prstGeom prst="rect">
            <a:avLst/>
          </a:prstGeom>
          <a:noFill/>
        </p:spPr>
        <p:txBody>
          <a:bodyPr wrap="square" rtlCol="0">
            <a:spAutoFit/>
          </a:bodyPr>
          <a:lstStyle/>
          <a:p>
            <a:r>
              <a:rPr lang="en-US" sz="3200" b="1" dirty="0">
                <a:solidFill>
                  <a:schemeClr val="bg1"/>
                </a:solidFill>
              </a:rPr>
              <a:t>Faculty and Preceptors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62863901"/>
      </p:ext>
    </p:extLst>
  </p:cSld>
  <p:clrMapOvr>
    <a:masterClrMapping/>
  </p:clrMapOvr>
  <mc:AlternateContent xmlns:mc="http://schemas.openxmlformats.org/markup-compatibility/2006" xmlns:p14="http://schemas.microsoft.com/office/powerpoint/2010/main">
    <mc:Choice Requires="p14">
      <p:transition spd="slow" p14:dur="2000" advTm="57623"/>
    </mc:Choice>
    <mc:Fallback xmlns="">
      <p:transition spd="slow" advTm="57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b="1" dirty="0" smtClean="0">
                <a:solidFill>
                  <a:schemeClr val="tx2">
                    <a:lumMod val="50000"/>
                  </a:schemeClr>
                </a:solidFill>
                <a:latin typeface="+mn-lt"/>
              </a:rPr>
              <a:t>Standard 7</a:t>
            </a:r>
            <a:endParaRPr lang="en-US" sz="4200" b="1" dirty="0">
              <a:solidFill>
                <a:schemeClr val="tx2">
                  <a:lumMod val="50000"/>
                </a:schemeClr>
              </a:solidFill>
              <a:latin typeface="+mn-lt"/>
            </a:endParaRPr>
          </a:p>
        </p:txBody>
      </p:sp>
      <p:sp>
        <p:nvSpPr>
          <p:cNvPr id="4" name="Content Placeholder 3"/>
          <p:cNvSpPr>
            <a:spLocks noGrp="1"/>
          </p:cNvSpPr>
          <p:nvPr>
            <p:ph sz="quarter" idx="11"/>
          </p:nvPr>
        </p:nvSpPr>
        <p:spPr>
          <a:xfrm>
            <a:off x="135734" y="1684338"/>
            <a:ext cx="8816511" cy="4932362"/>
          </a:xfrm>
        </p:spPr>
        <p:txBody>
          <a:bodyPr>
            <a:normAutofit/>
          </a:bodyPr>
          <a:lstStyle/>
          <a:p>
            <a:pPr marL="0" indent="0">
              <a:buNone/>
            </a:pPr>
            <a:r>
              <a:rPr lang="en-US" sz="3200" dirty="0" smtClean="0">
                <a:solidFill>
                  <a:schemeClr val="tx2">
                    <a:lumMod val="50000"/>
                  </a:schemeClr>
                </a:solidFill>
                <a:latin typeface="+mn-lt"/>
              </a:rPr>
              <a:t>Required Element 7.2: Continued Competency and Evaluation</a:t>
            </a:r>
          </a:p>
          <a:p>
            <a:pPr marL="0" indent="0">
              <a:buNone/>
            </a:pPr>
            <a:endParaRPr lang="en-US" dirty="0"/>
          </a:p>
        </p:txBody>
      </p:sp>
      <p:sp>
        <p:nvSpPr>
          <p:cNvPr id="5" name="Rectangle 4"/>
          <p:cNvSpPr/>
          <p:nvPr/>
        </p:nvSpPr>
        <p:spPr>
          <a:xfrm>
            <a:off x="7802302" y="6507054"/>
            <a:ext cx="811441" cy="219291"/>
          </a:xfrm>
          <a:prstGeom prst="rect">
            <a:avLst/>
          </a:prstGeom>
        </p:spPr>
        <p:txBody>
          <a:bodyPr wrap="none">
            <a:spAutoFit/>
          </a:bodyPr>
          <a:lstStyle/>
          <a:p>
            <a:r>
              <a:rPr lang="en-US" sz="825" dirty="0"/>
              <a:t>©ACEND </a:t>
            </a:r>
            <a:r>
              <a:rPr lang="en-US" sz="825" dirty="0" smtClean="0"/>
              <a:t>2019</a:t>
            </a:r>
            <a:endParaRPr lang="en-US" sz="825" dirty="0"/>
          </a:p>
        </p:txBody>
      </p:sp>
      <p:sp>
        <p:nvSpPr>
          <p:cNvPr id="6" name="TextBox 5"/>
          <p:cNvSpPr txBox="1"/>
          <p:nvPr/>
        </p:nvSpPr>
        <p:spPr>
          <a:xfrm>
            <a:off x="135734" y="918935"/>
            <a:ext cx="8584932" cy="584775"/>
          </a:xfrm>
          <a:prstGeom prst="rect">
            <a:avLst/>
          </a:prstGeom>
          <a:noFill/>
        </p:spPr>
        <p:txBody>
          <a:bodyPr wrap="square" rtlCol="0">
            <a:spAutoFit/>
          </a:bodyPr>
          <a:lstStyle/>
          <a:p>
            <a:r>
              <a:rPr lang="en-US" sz="3200" b="1" dirty="0">
                <a:solidFill>
                  <a:schemeClr val="bg1"/>
                </a:solidFill>
              </a:rPr>
              <a:t>Faculty and Preceptors </a:t>
            </a:r>
          </a:p>
        </p:txBody>
      </p:sp>
      <p:pic>
        <p:nvPicPr>
          <p:cNvPr id="7" name="Picture 6"/>
          <p:cNvPicPr>
            <a:picLocks noChangeAspect="1"/>
          </p:cNvPicPr>
          <p:nvPr/>
        </p:nvPicPr>
        <p:blipFill>
          <a:blip r:embed="rId5"/>
          <a:stretch>
            <a:fillRect/>
          </a:stretch>
        </p:blipFill>
        <p:spPr>
          <a:xfrm>
            <a:off x="166859" y="2761488"/>
            <a:ext cx="8785386" cy="3035808"/>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58883279"/>
      </p:ext>
    </p:extLst>
  </p:cSld>
  <p:clrMapOvr>
    <a:masterClrMapping/>
  </p:clrMapOvr>
  <mc:AlternateContent xmlns:mc="http://schemas.openxmlformats.org/markup-compatibility/2006" xmlns:p14="http://schemas.microsoft.com/office/powerpoint/2010/main">
    <mc:Choice Requires="p14">
      <p:transition spd="slow" p14:dur="2000" advTm="104057"/>
    </mc:Choice>
    <mc:Fallback xmlns="">
      <p:transition spd="slow" advTm="104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b="1" dirty="0" smtClean="0">
                <a:solidFill>
                  <a:schemeClr val="tx2">
                    <a:lumMod val="50000"/>
                  </a:schemeClr>
                </a:solidFill>
                <a:latin typeface="+mn-lt"/>
              </a:rPr>
              <a:t>Standard 7</a:t>
            </a:r>
            <a:endParaRPr lang="en-US" sz="4200" b="1" dirty="0">
              <a:solidFill>
                <a:schemeClr val="tx2">
                  <a:lumMod val="50000"/>
                </a:schemeClr>
              </a:solidFill>
              <a:latin typeface="+mn-lt"/>
            </a:endParaRPr>
          </a:p>
        </p:txBody>
      </p:sp>
      <p:sp>
        <p:nvSpPr>
          <p:cNvPr id="4" name="Content Placeholder 3"/>
          <p:cNvSpPr>
            <a:spLocks noGrp="1"/>
          </p:cNvSpPr>
          <p:nvPr>
            <p:ph sz="quarter" idx="11"/>
          </p:nvPr>
        </p:nvSpPr>
        <p:spPr>
          <a:xfrm>
            <a:off x="135734" y="1684338"/>
            <a:ext cx="8827143" cy="4932362"/>
          </a:xfrm>
        </p:spPr>
        <p:txBody>
          <a:bodyPr>
            <a:normAutofit/>
          </a:bodyPr>
          <a:lstStyle/>
          <a:p>
            <a:pPr marL="0" indent="0">
              <a:buNone/>
            </a:pPr>
            <a:r>
              <a:rPr lang="en-US" sz="3200" dirty="0" smtClean="0">
                <a:solidFill>
                  <a:schemeClr val="tx2">
                    <a:lumMod val="50000"/>
                  </a:schemeClr>
                </a:solidFill>
                <a:latin typeface="+mn-lt"/>
              </a:rPr>
              <a:t>Required Element 7.3: Orientation and Training Requirements</a:t>
            </a:r>
          </a:p>
          <a:p>
            <a:r>
              <a:rPr lang="en-US" sz="3200" dirty="0" smtClean="0">
                <a:solidFill>
                  <a:schemeClr val="tx2">
                    <a:lumMod val="50000"/>
                  </a:schemeClr>
                </a:solidFill>
                <a:latin typeface="+mn-lt"/>
              </a:rPr>
              <a:t> Program’s mission, goals and objectives</a:t>
            </a:r>
          </a:p>
          <a:p>
            <a:r>
              <a:rPr lang="en-US" sz="3200" dirty="0">
                <a:solidFill>
                  <a:schemeClr val="tx2">
                    <a:lumMod val="50000"/>
                  </a:schemeClr>
                </a:solidFill>
                <a:latin typeface="+mn-lt"/>
              </a:rPr>
              <a:t> </a:t>
            </a:r>
            <a:r>
              <a:rPr lang="en-US" sz="3200" dirty="0" smtClean="0">
                <a:solidFill>
                  <a:schemeClr val="tx2">
                    <a:lumMod val="50000"/>
                  </a:schemeClr>
                </a:solidFill>
                <a:latin typeface="+mn-lt"/>
              </a:rPr>
              <a:t>Program's education philosophy</a:t>
            </a:r>
          </a:p>
          <a:p>
            <a:r>
              <a:rPr lang="en-US" sz="3200" dirty="0">
                <a:solidFill>
                  <a:schemeClr val="tx2">
                    <a:lumMod val="50000"/>
                  </a:schemeClr>
                </a:solidFill>
                <a:latin typeface="+mn-lt"/>
              </a:rPr>
              <a:t> </a:t>
            </a:r>
            <a:r>
              <a:rPr lang="en-US" sz="3200" dirty="0" smtClean="0">
                <a:solidFill>
                  <a:schemeClr val="tx2">
                    <a:lumMod val="50000"/>
                  </a:schemeClr>
                </a:solidFill>
                <a:latin typeface="+mn-lt"/>
              </a:rPr>
              <a:t>ACEND Standards and required knowledge and competencies</a:t>
            </a:r>
          </a:p>
          <a:p>
            <a:r>
              <a:rPr lang="en-US" sz="3200" dirty="0">
                <a:solidFill>
                  <a:schemeClr val="tx2">
                    <a:lumMod val="50000"/>
                  </a:schemeClr>
                </a:solidFill>
                <a:latin typeface="+mn-lt"/>
              </a:rPr>
              <a:t> </a:t>
            </a:r>
            <a:r>
              <a:rPr lang="en-US" sz="3200" dirty="0" smtClean="0">
                <a:solidFill>
                  <a:schemeClr val="tx2">
                    <a:lumMod val="50000"/>
                  </a:schemeClr>
                </a:solidFill>
                <a:latin typeface="+mn-lt"/>
              </a:rPr>
              <a:t>Training based on program evaluation and input from students or interns</a:t>
            </a:r>
          </a:p>
          <a:p>
            <a:endParaRPr lang="en-US" sz="3200" dirty="0">
              <a:solidFill>
                <a:schemeClr val="tx2">
                  <a:lumMod val="50000"/>
                </a:schemeClr>
              </a:solidFill>
              <a:latin typeface="+mn-lt"/>
            </a:endParaRPr>
          </a:p>
          <a:p>
            <a:pPr marL="0" indent="0">
              <a:buNone/>
            </a:pPr>
            <a:endParaRPr lang="en-US" dirty="0"/>
          </a:p>
        </p:txBody>
      </p:sp>
      <p:sp>
        <p:nvSpPr>
          <p:cNvPr id="5" name="Rectangle 4"/>
          <p:cNvSpPr/>
          <p:nvPr/>
        </p:nvSpPr>
        <p:spPr>
          <a:xfrm>
            <a:off x="8151436" y="6529571"/>
            <a:ext cx="811441" cy="219291"/>
          </a:xfrm>
          <a:prstGeom prst="rect">
            <a:avLst/>
          </a:prstGeom>
        </p:spPr>
        <p:txBody>
          <a:bodyPr wrap="none">
            <a:spAutoFit/>
          </a:bodyPr>
          <a:lstStyle/>
          <a:p>
            <a:r>
              <a:rPr lang="en-US" sz="825" dirty="0"/>
              <a:t>©ACEND </a:t>
            </a:r>
            <a:r>
              <a:rPr lang="en-US" sz="825" dirty="0" smtClean="0"/>
              <a:t>2019</a:t>
            </a:r>
            <a:endParaRPr lang="en-US" sz="825" dirty="0"/>
          </a:p>
        </p:txBody>
      </p:sp>
      <p:sp>
        <p:nvSpPr>
          <p:cNvPr id="6" name="TextBox 5"/>
          <p:cNvSpPr txBox="1"/>
          <p:nvPr/>
        </p:nvSpPr>
        <p:spPr>
          <a:xfrm>
            <a:off x="135734" y="918938"/>
            <a:ext cx="8584932" cy="584775"/>
          </a:xfrm>
          <a:prstGeom prst="rect">
            <a:avLst/>
          </a:prstGeom>
          <a:noFill/>
        </p:spPr>
        <p:txBody>
          <a:bodyPr wrap="square" rtlCol="0">
            <a:spAutoFit/>
          </a:bodyPr>
          <a:lstStyle/>
          <a:p>
            <a:r>
              <a:rPr lang="en-US" sz="3200" b="1" dirty="0">
                <a:solidFill>
                  <a:schemeClr val="bg1"/>
                </a:solidFill>
              </a:rPr>
              <a:t>Faculty and Preceptors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80660904"/>
      </p:ext>
    </p:extLst>
  </p:cSld>
  <p:clrMapOvr>
    <a:masterClrMapping/>
  </p:clrMapOvr>
  <mc:AlternateContent xmlns:mc="http://schemas.openxmlformats.org/markup-compatibility/2006" xmlns:p14="http://schemas.microsoft.com/office/powerpoint/2010/main">
    <mc:Choice Requires="p14">
      <p:transition spd="slow" p14:dur="2000" advTm="51773"/>
    </mc:Choice>
    <mc:Fallback xmlns="">
      <p:transition spd="slow" advTm="51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019896" y="6532418"/>
            <a:ext cx="1061759" cy="294626"/>
          </a:xfrm>
        </p:spPr>
        <p:txBody>
          <a:bodyPr/>
          <a:lstStyle/>
          <a:p>
            <a:pPr lvl="0" algn="l"/>
            <a:r>
              <a:rPr lang="en-US" sz="825" dirty="0">
                <a:solidFill>
                  <a:prstClr val="black"/>
                </a:solidFill>
              </a:rPr>
              <a:t>©ACEND </a:t>
            </a:r>
            <a:r>
              <a:rPr lang="en-US" sz="825" dirty="0" smtClean="0">
                <a:solidFill>
                  <a:prstClr val="black"/>
                </a:solidFill>
              </a:rPr>
              <a:t>2019</a:t>
            </a:r>
            <a:endParaRPr lang="en-US" sz="825" dirty="0">
              <a:solidFill>
                <a:prstClr val="black"/>
              </a:solidFill>
            </a:endParaRPr>
          </a:p>
        </p:txBody>
      </p:sp>
      <p:sp>
        <p:nvSpPr>
          <p:cNvPr id="8" name="TextBox 7"/>
          <p:cNvSpPr txBox="1"/>
          <p:nvPr/>
        </p:nvSpPr>
        <p:spPr>
          <a:xfrm>
            <a:off x="1480108" y="3286660"/>
            <a:ext cx="854721" cy="523220"/>
          </a:xfrm>
          <a:prstGeom prst="rect">
            <a:avLst/>
          </a:prstGeom>
          <a:noFill/>
        </p:spPr>
        <p:txBody>
          <a:bodyPr wrap="none" rtlCol="0">
            <a:spAutoFit/>
          </a:bodyPr>
          <a:lstStyle/>
          <a:p>
            <a:r>
              <a:rPr lang="en-US" sz="2800" b="1" dirty="0" smtClean="0">
                <a:solidFill>
                  <a:prstClr val="white"/>
                </a:solidFill>
              </a:rPr>
              <a:t>BOD</a:t>
            </a:r>
            <a:endParaRPr lang="en-US" sz="2800" b="1" dirty="0">
              <a:solidFill>
                <a:prstClr val="white"/>
              </a:solidFill>
            </a:endParaRPr>
          </a:p>
        </p:txBody>
      </p:sp>
      <p:sp>
        <p:nvSpPr>
          <p:cNvPr id="19" name="TextBox 18"/>
          <p:cNvSpPr txBox="1"/>
          <p:nvPr/>
        </p:nvSpPr>
        <p:spPr>
          <a:xfrm>
            <a:off x="3872393" y="3665871"/>
            <a:ext cx="1227195" cy="523220"/>
          </a:xfrm>
          <a:prstGeom prst="rect">
            <a:avLst/>
          </a:prstGeom>
          <a:noFill/>
        </p:spPr>
        <p:txBody>
          <a:bodyPr wrap="none" rtlCol="0">
            <a:spAutoFit/>
          </a:bodyPr>
          <a:lstStyle/>
          <a:p>
            <a:r>
              <a:rPr lang="en-US" sz="2800" b="1" dirty="0">
                <a:solidFill>
                  <a:prstClr val="white"/>
                </a:solidFill>
              </a:rPr>
              <a:t>ACEND</a:t>
            </a:r>
          </a:p>
        </p:txBody>
      </p:sp>
      <p:sp>
        <p:nvSpPr>
          <p:cNvPr id="23" name="TextBox 22"/>
          <p:cNvSpPr txBox="1"/>
          <p:nvPr/>
        </p:nvSpPr>
        <p:spPr>
          <a:xfrm>
            <a:off x="6889730" y="3286660"/>
            <a:ext cx="803425" cy="523220"/>
          </a:xfrm>
          <a:prstGeom prst="rect">
            <a:avLst/>
          </a:prstGeom>
          <a:noFill/>
        </p:spPr>
        <p:txBody>
          <a:bodyPr wrap="none" rtlCol="0">
            <a:spAutoFit/>
          </a:bodyPr>
          <a:lstStyle/>
          <a:p>
            <a:r>
              <a:rPr lang="en-US" sz="2800" b="1" dirty="0">
                <a:solidFill>
                  <a:prstClr val="white"/>
                </a:solidFill>
              </a:rPr>
              <a:t>CDR</a:t>
            </a:r>
          </a:p>
        </p:txBody>
      </p:sp>
      <p:sp>
        <p:nvSpPr>
          <p:cNvPr id="13" name="TextBox 12"/>
          <p:cNvSpPr txBox="1"/>
          <p:nvPr/>
        </p:nvSpPr>
        <p:spPr>
          <a:xfrm>
            <a:off x="3536401" y="5319793"/>
            <a:ext cx="2038451" cy="1200329"/>
          </a:xfrm>
          <a:prstGeom prst="rect">
            <a:avLst/>
          </a:prstGeom>
          <a:noFill/>
        </p:spPr>
        <p:txBody>
          <a:bodyPr wrap="square" rtlCol="0">
            <a:spAutoFit/>
          </a:bodyPr>
          <a:lstStyle/>
          <a:p>
            <a:pPr algn="ctr"/>
            <a:r>
              <a:rPr lang="en-US" sz="2400" dirty="0" smtClean="0"/>
              <a:t>Professional Membership Organization</a:t>
            </a:r>
            <a:endParaRPr lang="en-US" sz="2400" dirty="0"/>
          </a:p>
        </p:txBody>
      </p:sp>
      <p:sp>
        <p:nvSpPr>
          <p:cNvPr id="14" name="TextBox 13"/>
          <p:cNvSpPr txBox="1"/>
          <p:nvPr/>
        </p:nvSpPr>
        <p:spPr>
          <a:xfrm rot="10800000" flipV="1">
            <a:off x="6914" y="5317195"/>
            <a:ext cx="2997506" cy="1200329"/>
          </a:xfrm>
          <a:prstGeom prst="rect">
            <a:avLst/>
          </a:prstGeom>
          <a:noFill/>
        </p:spPr>
        <p:txBody>
          <a:bodyPr wrap="square" rtlCol="0">
            <a:spAutoFit/>
          </a:bodyPr>
          <a:lstStyle/>
          <a:p>
            <a:pPr algn="ctr"/>
            <a:r>
              <a:rPr lang="en-US" sz="2400" dirty="0" smtClean="0"/>
              <a:t>Accrediting Agency for Nutrition and Dietetics Education Programs</a:t>
            </a:r>
            <a:endParaRPr lang="en-US" sz="2400" dirty="0"/>
          </a:p>
        </p:txBody>
      </p:sp>
      <p:sp>
        <p:nvSpPr>
          <p:cNvPr id="15" name="TextBox 14"/>
          <p:cNvSpPr txBox="1"/>
          <p:nvPr/>
        </p:nvSpPr>
        <p:spPr>
          <a:xfrm>
            <a:off x="6143971" y="5304094"/>
            <a:ext cx="2953802" cy="1200329"/>
          </a:xfrm>
          <a:prstGeom prst="rect">
            <a:avLst/>
          </a:prstGeom>
          <a:noFill/>
        </p:spPr>
        <p:txBody>
          <a:bodyPr wrap="square" rtlCol="0">
            <a:spAutoFit/>
          </a:bodyPr>
          <a:lstStyle/>
          <a:p>
            <a:pPr algn="ctr"/>
            <a:r>
              <a:rPr lang="en-US" sz="2400" dirty="0" smtClean="0"/>
              <a:t>Credentialing Agency for Nutrition and Dietetics Practitioners</a:t>
            </a:r>
            <a:endParaRPr lang="en-US" sz="2400" dirty="0"/>
          </a:p>
        </p:txBody>
      </p:sp>
      <p:graphicFrame>
        <p:nvGraphicFramePr>
          <p:cNvPr id="2" name="Diagram 1"/>
          <p:cNvGraphicFramePr/>
          <p:nvPr>
            <p:extLst>
              <p:ext uri="{D42A27DB-BD31-4B8C-83A1-F6EECF244321}">
                <p14:modId xmlns:p14="http://schemas.microsoft.com/office/powerpoint/2010/main" val="3807932083"/>
              </p:ext>
            </p:extLst>
          </p:nvPr>
        </p:nvGraphicFramePr>
        <p:xfrm>
          <a:off x="80066" y="1078846"/>
          <a:ext cx="8988018" cy="41951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Title 1"/>
          <p:cNvSpPr>
            <a:spLocks noGrp="1"/>
          </p:cNvSpPr>
          <p:nvPr>
            <p:ph type="title"/>
          </p:nvPr>
        </p:nvSpPr>
        <p:spPr>
          <a:xfrm>
            <a:off x="63167" y="2"/>
            <a:ext cx="8606699" cy="941855"/>
          </a:xfrm>
        </p:spPr>
        <p:txBody>
          <a:bodyPr>
            <a:noAutofit/>
          </a:bodyPr>
          <a:lstStyle/>
          <a:p>
            <a:r>
              <a:rPr lang="en-US" sz="4200" b="1" dirty="0" smtClean="0">
                <a:solidFill>
                  <a:schemeClr val="tx2">
                    <a:lumMod val="50000"/>
                  </a:schemeClr>
                </a:solidFill>
                <a:latin typeface="+mn-lt"/>
              </a:rPr>
              <a:t>Academy Relationships</a:t>
            </a:r>
            <a:endParaRPr lang="en-US" sz="4200" b="1" dirty="0">
              <a:solidFill>
                <a:schemeClr val="tx2">
                  <a:lumMod val="50000"/>
                </a:schemeClr>
              </a:solidFill>
              <a:latin typeface="+mn-lt"/>
            </a:endParaRP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
        <p:nvSpPr>
          <p:cNvPr id="3" name="TextBox 2"/>
          <p:cNvSpPr txBox="1"/>
          <p:nvPr/>
        </p:nvSpPr>
        <p:spPr>
          <a:xfrm>
            <a:off x="215900" y="4787901"/>
            <a:ext cx="2590800" cy="492443"/>
          </a:xfrm>
          <a:prstGeom prst="rect">
            <a:avLst/>
          </a:prstGeom>
          <a:noFill/>
        </p:spPr>
        <p:txBody>
          <a:bodyPr wrap="square" rtlCol="0">
            <a:spAutoFit/>
          </a:bodyPr>
          <a:lstStyle/>
          <a:p>
            <a:pPr algn="ctr"/>
            <a:r>
              <a:rPr lang="en-US" sz="1300" dirty="0" smtClean="0">
                <a:solidFill>
                  <a:schemeClr val="bg1"/>
                </a:solidFill>
              </a:rPr>
              <a:t>Accreditation Council for Education in Nutrition and Dietetics</a:t>
            </a:r>
            <a:endParaRPr lang="en-US" sz="1300" dirty="0">
              <a:solidFill>
                <a:schemeClr val="bg1"/>
              </a:solidFill>
            </a:endParaRPr>
          </a:p>
        </p:txBody>
      </p:sp>
      <p:sp>
        <p:nvSpPr>
          <p:cNvPr id="5" name="TextBox 4"/>
          <p:cNvSpPr txBox="1"/>
          <p:nvPr/>
        </p:nvSpPr>
        <p:spPr>
          <a:xfrm>
            <a:off x="3253876" y="4888994"/>
            <a:ext cx="2603500" cy="292100"/>
          </a:xfrm>
          <a:prstGeom prst="rect">
            <a:avLst/>
          </a:prstGeom>
          <a:noFill/>
        </p:spPr>
        <p:txBody>
          <a:bodyPr wrap="square" rtlCol="0">
            <a:spAutoFit/>
          </a:bodyPr>
          <a:lstStyle/>
          <a:p>
            <a:pPr algn="ctr"/>
            <a:r>
              <a:rPr lang="en-US" sz="1300" dirty="0" smtClean="0">
                <a:solidFill>
                  <a:schemeClr val="bg1"/>
                </a:solidFill>
              </a:rPr>
              <a:t>Board of Directors</a:t>
            </a:r>
            <a:endParaRPr lang="en-US" sz="1300" dirty="0">
              <a:solidFill>
                <a:schemeClr val="bg1"/>
              </a:solidFill>
            </a:endParaRPr>
          </a:p>
        </p:txBody>
      </p:sp>
      <p:sp>
        <p:nvSpPr>
          <p:cNvPr id="6" name="TextBox 5"/>
          <p:cNvSpPr txBox="1"/>
          <p:nvPr/>
        </p:nvSpPr>
        <p:spPr>
          <a:xfrm>
            <a:off x="6259200" y="4762502"/>
            <a:ext cx="2596344" cy="492443"/>
          </a:xfrm>
          <a:prstGeom prst="rect">
            <a:avLst/>
          </a:prstGeom>
          <a:noFill/>
        </p:spPr>
        <p:txBody>
          <a:bodyPr wrap="square" rtlCol="0">
            <a:spAutoFit/>
          </a:bodyPr>
          <a:lstStyle/>
          <a:p>
            <a:pPr algn="ctr"/>
            <a:r>
              <a:rPr lang="en-US" sz="1300" dirty="0" smtClean="0">
                <a:solidFill>
                  <a:schemeClr val="bg1"/>
                </a:solidFill>
              </a:rPr>
              <a:t>Commission on Dietetic Registration</a:t>
            </a:r>
            <a:endParaRPr lang="en-US" sz="1300" dirty="0">
              <a:solidFill>
                <a:schemeClr val="bg1"/>
              </a:solidFill>
            </a:endParaRPr>
          </a:p>
        </p:txBody>
      </p:sp>
    </p:spTree>
    <p:extLst>
      <p:ext uri="{BB962C8B-B14F-4D97-AF65-F5344CB8AC3E}">
        <p14:creationId xmlns:p14="http://schemas.microsoft.com/office/powerpoint/2010/main" val="3299413197"/>
      </p:ext>
    </p:extLst>
  </p:cSld>
  <p:clrMapOvr>
    <a:masterClrMapping/>
  </p:clrMapOvr>
  <mc:AlternateContent xmlns:mc="http://schemas.openxmlformats.org/markup-compatibility/2006" xmlns:p14="http://schemas.microsoft.com/office/powerpoint/2010/main">
    <mc:Choice Requires="p14">
      <p:transition spd="slow" p14:dur="2000" advTm="119911"/>
    </mc:Choice>
    <mc:Fallback xmlns="">
      <p:transition spd="slow" advTm="119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10" presetClass="entr" presetSubtype="0" fill="hold" grpId="0" nodeType="withEffect">
                                  <p:stCondLst>
                                    <p:cond delay="35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30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30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30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30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8"/>
                </p:tgtEl>
              </p:cMediaNode>
            </p:audio>
          </p:childTnLst>
        </p:cTn>
      </p:par>
    </p:tnLst>
    <p:bldLst>
      <p:bldP spid="13" grpId="0"/>
      <p:bldP spid="14" grpId="0"/>
      <p:bldP spid="15" grpId="0"/>
      <p:bldP spid="3"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b="1" dirty="0" smtClean="0">
                <a:solidFill>
                  <a:schemeClr val="tx2">
                    <a:lumMod val="50000"/>
                  </a:schemeClr>
                </a:solidFill>
                <a:latin typeface="+mn-lt"/>
              </a:rPr>
              <a:t>Standard 7</a:t>
            </a:r>
            <a:endParaRPr lang="en-US" sz="4200" b="1" dirty="0">
              <a:solidFill>
                <a:schemeClr val="tx2">
                  <a:lumMod val="50000"/>
                </a:schemeClr>
              </a:solidFill>
              <a:latin typeface="+mn-lt"/>
            </a:endParaRPr>
          </a:p>
        </p:txBody>
      </p:sp>
      <p:sp>
        <p:nvSpPr>
          <p:cNvPr id="4" name="Content Placeholder 3"/>
          <p:cNvSpPr>
            <a:spLocks noGrp="1"/>
          </p:cNvSpPr>
          <p:nvPr>
            <p:ph sz="quarter" idx="11"/>
          </p:nvPr>
        </p:nvSpPr>
        <p:spPr>
          <a:xfrm>
            <a:off x="135734" y="1684338"/>
            <a:ext cx="8827143" cy="4932362"/>
          </a:xfrm>
        </p:spPr>
        <p:txBody>
          <a:bodyPr>
            <a:normAutofit/>
          </a:bodyPr>
          <a:lstStyle/>
          <a:p>
            <a:pPr>
              <a:spcBef>
                <a:spcPts val="600"/>
              </a:spcBef>
              <a:spcAft>
                <a:spcPts val="600"/>
              </a:spcAft>
            </a:pPr>
            <a:r>
              <a:rPr lang="en-US" sz="3200" dirty="0" smtClean="0">
                <a:solidFill>
                  <a:schemeClr val="tx2">
                    <a:lumMod val="50000"/>
                  </a:schemeClr>
                </a:solidFill>
                <a:latin typeface="+mn-lt"/>
              </a:rPr>
              <a:t>Request for resume</a:t>
            </a:r>
          </a:p>
          <a:p>
            <a:pPr>
              <a:spcBef>
                <a:spcPts val="600"/>
              </a:spcBef>
              <a:spcAft>
                <a:spcPts val="600"/>
              </a:spcAft>
            </a:pPr>
            <a:r>
              <a:rPr lang="en-US" sz="3200" dirty="0" smtClean="0">
                <a:solidFill>
                  <a:schemeClr val="tx2">
                    <a:lumMod val="50000"/>
                  </a:schemeClr>
                </a:solidFill>
                <a:latin typeface="+mn-lt"/>
              </a:rPr>
              <a:t>Request for recent continuing education endeavors</a:t>
            </a:r>
          </a:p>
          <a:p>
            <a:pPr>
              <a:spcBef>
                <a:spcPts val="600"/>
              </a:spcBef>
              <a:spcAft>
                <a:spcPts val="600"/>
              </a:spcAft>
            </a:pPr>
            <a:r>
              <a:rPr lang="en-US" sz="3200" dirty="0" smtClean="0">
                <a:solidFill>
                  <a:schemeClr val="tx2">
                    <a:lumMod val="50000"/>
                  </a:schemeClr>
                </a:solidFill>
                <a:latin typeface="+mn-lt"/>
              </a:rPr>
              <a:t>Training Materials</a:t>
            </a:r>
          </a:p>
          <a:p>
            <a:pPr lvl="1">
              <a:spcBef>
                <a:spcPts val="600"/>
              </a:spcBef>
              <a:spcAft>
                <a:spcPts val="600"/>
              </a:spcAft>
              <a:buFont typeface="Arial" panose="020B0604020202020204" pitchFamily="34" charset="0"/>
              <a:buChar char="•"/>
            </a:pPr>
            <a:r>
              <a:rPr lang="en-US" sz="2900" dirty="0">
                <a:solidFill>
                  <a:schemeClr val="tx2">
                    <a:lumMod val="50000"/>
                  </a:schemeClr>
                </a:solidFill>
                <a:latin typeface="+mn-lt"/>
              </a:rPr>
              <a:t>Review of Program mission, goals and objectives</a:t>
            </a:r>
          </a:p>
          <a:p>
            <a:pPr lvl="1">
              <a:spcBef>
                <a:spcPts val="600"/>
              </a:spcBef>
              <a:spcAft>
                <a:spcPts val="600"/>
              </a:spcAft>
              <a:buFont typeface="Arial" panose="020B0604020202020204" pitchFamily="34" charset="0"/>
              <a:buChar char="•"/>
            </a:pPr>
            <a:r>
              <a:rPr lang="en-US" sz="2900" dirty="0">
                <a:solidFill>
                  <a:schemeClr val="tx2">
                    <a:lumMod val="50000"/>
                  </a:schemeClr>
                </a:solidFill>
                <a:latin typeface="+mn-lt"/>
              </a:rPr>
              <a:t>Review of ACEND and Standards</a:t>
            </a:r>
          </a:p>
          <a:p>
            <a:pPr lvl="1">
              <a:spcBef>
                <a:spcPts val="600"/>
              </a:spcBef>
              <a:spcAft>
                <a:spcPts val="600"/>
              </a:spcAft>
              <a:buFont typeface="Arial" panose="020B0604020202020204" pitchFamily="34" charset="0"/>
              <a:buChar char="•"/>
            </a:pPr>
            <a:r>
              <a:rPr lang="en-US" sz="2900" dirty="0" smtClean="0">
                <a:solidFill>
                  <a:schemeClr val="tx2">
                    <a:lumMod val="50000"/>
                  </a:schemeClr>
                </a:solidFill>
                <a:latin typeface="+mn-lt"/>
              </a:rPr>
              <a:t>Explanation of CRDNS/CNDTs</a:t>
            </a:r>
          </a:p>
          <a:p>
            <a:pPr>
              <a:spcBef>
                <a:spcPts val="600"/>
              </a:spcBef>
              <a:spcAft>
                <a:spcPts val="600"/>
              </a:spcAft>
            </a:pPr>
            <a:r>
              <a:rPr lang="en-US" sz="3200" dirty="0" smtClean="0">
                <a:solidFill>
                  <a:schemeClr val="tx2">
                    <a:lumMod val="50000"/>
                  </a:schemeClr>
                </a:solidFill>
                <a:latin typeface="+mn-lt"/>
              </a:rPr>
              <a:t>Preceptor Handbook</a:t>
            </a:r>
          </a:p>
          <a:p>
            <a:pPr marL="0" indent="0">
              <a:buNone/>
            </a:pPr>
            <a:endParaRPr lang="en-US" sz="3200" dirty="0">
              <a:solidFill>
                <a:schemeClr val="tx2">
                  <a:lumMod val="50000"/>
                </a:schemeClr>
              </a:solidFill>
              <a:latin typeface="+mn-lt"/>
            </a:endParaRPr>
          </a:p>
          <a:p>
            <a:pPr marL="0" indent="0">
              <a:buNone/>
            </a:pPr>
            <a:endParaRPr lang="en-US" dirty="0"/>
          </a:p>
        </p:txBody>
      </p:sp>
      <p:sp>
        <p:nvSpPr>
          <p:cNvPr id="5" name="Rectangle 4"/>
          <p:cNvSpPr/>
          <p:nvPr/>
        </p:nvSpPr>
        <p:spPr>
          <a:xfrm>
            <a:off x="8151436" y="6529571"/>
            <a:ext cx="811441" cy="219291"/>
          </a:xfrm>
          <a:prstGeom prst="rect">
            <a:avLst/>
          </a:prstGeom>
        </p:spPr>
        <p:txBody>
          <a:bodyPr wrap="none">
            <a:spAutoFit/>
          </a:bodyPr>
          <a:lstStyle/>
          <a:p>
            <a:r>
              <a:rPr lang="en-US" sz="825" dirty="0"/>
              <a:t>©ACEND </a:t>
            </a:r>
            <a:r>
              <a:rPr lang="en-US" sz="825" dirty="0" smtClean="0"/>
              <a:t>2019</a:t>
            </a:r>
            <a:endParaRPr lang="en-US" sz="825" dirty="0"/>
          </a:p>
        </p:txBody>
      </p:sp>
      <p:sp>
        <p:nvSpPr>
          <p:cNvPr id="6" name="TextBox 5"/>
          <p:cNvSpPr txBox="1"/>
          <p:nvPr/>
        </p:nvSpPr>
        <p:spPr>
          <a:xfrm>
            <a:off x="135734" y="918938"/>
            <a:ext cx="8584932" cy="584775"/>
          </a:xfrm>
          <a:prstGeom prst="rect">
            <a:avLst/>
          </a:prstGeom>
          <a:noFill/>
        </p:spPr>
        <p:txBody>
          <a:bodyPr wrap="square" rtlCol="0">
            <a:spAutoFit/>
          </a:bodyPr>
          <a:lstStyle/>
          <a:p>
            <a:r>
              <a:rPr lang="en-US" sz="3200" b="1" dirty="0" smtClean="0">
                <a:solidFill>
                  <a:schemeClr val="bg1"/>
                </a:solidFill>
              </a:rPr>
              <a:t>What to Expect from Program Director</a:t>
            </a:r>
            <a:endParaRPr lang="en-US" sz="3200" b="1" dirty="0">
              <a:solidFill>
                <a:schemeClr val="bg1"/>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96222755"/>
      </p:ext>
    </p:extLst>
  </p:cSld>
  <p:clrMapOvr>
    <a:masterClrMapping/>
  </p:clrMapOvr>
  <mc:AlternateContent xmlns:mc="http://schemas.openxmlformats.org/markup-compatibility/2006" xmlns:p14="http://schemas.microsoft.com/office/powerpoint/2010/main">
    <mc:Choice Requires="p14">
      <p:transition spd="slow" p14:dur="2000" advTm="36820"/>
    </mc:Choice>
    <mc:Fallback xmlns="">
      <p:transition spd="slow" advTm="36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200" b="1" dirty="0" smtClean="0">
                <a:solidFill>
                  <a:schemeClr val="tx2">
                    <a:lumMod val="50000"/>
                  </a:schemeClr>
                </a:solidFill>
                <a:latin typeface="+mn-lt"/>
              </a:rPr>
              <a:t>For more information</a:t>
            </a:r>
            <a:endParaRPr lang="en-US" sz="4200" b="1" dirty="0">
              <a:solidFill>
                <a:schemeClr val="tx2">
                  <a:lumMod val="50000"/>
                </a:schemeClr>
              </a:solidFill>
              <a:latin typeface="+mn-lt"/>
            </a:endParaRPr>
          </a:p>
        </p:txBody>
      </p:sp>
      <p:sp>
        <p:nvSpPr>
          <p:cNvPr id="6" name="Content Placeholder 5"/>
          <p:cNvSpPr>
            <a:spLocks noGrp="1"/>
          </p:cNvSpPr>
          <p:nvPr>
            <p:ph sz="quarter" idx="11"/>
          </p:nvPr>
        </p:nvSpPr>
        <p:spPr>
          <a:xfrm>
            <a:off x="135734" y="1684338"/>
            <a:ext cx="8674634" cy="4932362"/>
          </a:xfrm>
        </p:spPr>
        <p:txBody>
          <a:bodyPr>
            <a:noAutofit/>
          </a:bodyPr>
          <a:lstStyle/>
          <a:p>
            <a:pPr marL="0" indent="0">
              <a:buNone/>
            </a:pPr>
            <a:r>
              <a:rPr lang="en-US" sz="4000" dirty="0" smtClean="0">
                <a:solidFill>
                  <a:schemeClr val="tx2">
                    <a:lumMod val="50000"/>
                  </a:schemeClr>
                </a:solidFill>
                <a:latin typeface="+mn-lt"/>
              </a:rPr>
              <a:t>Visit the ACEND Website for:</a:t>
            </a:r>
          </a:p>
          <a:p>
            <a:pPr lvl="1"/>
            <a:r>
              <a:rPr lang="en-US" sz="3600" dirty="0" smtClean="0">
                <a:solidFill>
                  <a:schemeClr val="tx2">
                    <a:lumMod val="50000"/>
                  </a:schemeClr>
                </a:solidFill>
                <a:latin typeface="+mn-lt"/>
              </a:rPr>
              <a:t>2017 ACEND Accreditation Standards</a:t>
            </a:r>
          </a:p>
          <a:p>
            <a:pPr lvl="1"/>
            <a:r>
              <a:rPr lang="en-US" sz="3600" dirty="0" smtClean="0">
                <a:solidFill>
                  <a:schemeClr val="tx2">
                    <a:lumMod val="50000"/>
                  </a:schemeClr>
                </a:solidFill>
                <a:latin typeface="+mn-lt"/>
              </a:rPr>
              <a:t>Guidance Information</a:t>
            </a:r>
          </a:p>
          <a:p>
            <a:pPr lvl="1"/>
            <a:r>
              <a:rPr lang="en-US" sz="3600" dirty="0" smtClean="0">
                <a:solidFill>
                  <a:schemeClr val="tx2">
                    <a:lumMod val="50000"/>
                  </a:schemeClr>
                </a:solidFill>
                <a:latin typeface="+mn-lt"/>
              </a:rPr>
              <a:t>Listing of accredited programs</a:t>
            </a:r>
          </a:p>
          <a:p>
            <a:pPr lvl="1"/>
            <a:r>
              <a:rPr lang="en-US" sz="3600" dirty="0" smtClean="0">
                <a:solidFill>
                  <a:schemeClr val="tx2">
                    <a:lumMod val="50000"/>
                  </a:schemeClr>
                </a:solidFill>
                <a:latin typeface="+mn-lt"/>
              </a:rPr>
              <a:t>Updates about accreditation</a:t>
            </a:r>
          </a:p>
          <a:p>
            <a:pPr lvl="1"/>
            <a:r>
              <a:rPr lang="en-US" sz="3600" dirty="0" smtClean="0">
                <a:solidFill>
                  <a:schemeClr val="tx2">
                    <a:lumMod val="50000"/>
                  </a:schemeClr>
                </a:solidFill>
                <a:latin typeface="+mn-lt"/>
              </a:rPr>
              <a:t>Accreditation Modules (7 CEUS)</a:t>
            </a:r>
            <a:endParaRPr lang="en-US" sz="2900" dirty="0">
              <a:solidFill>
                <a:schemeClr val="tx2">
                  <a:lumMod val="50000"/>
                </a:schemeClr>
              </a:solidFill>
              <a:latin typeface="+mn-lt"/>
            </a:endParaRPr>
          </a:p>
          <a:p>
            <a:pPr marL="342891" lvl="1" indent="0">
              <a:buNone/>
            </a:pPr>
            <a:endParaRPr lang="en-US" sz="2900" dirty="0" smtClean="0">
              <a:solidFill>
                <a:schemeClr val="tx2">
                  <a:lumMod val="50000"/>
                </a:schemeClr>
              </a:solidFill>
              <a:latin typeface="+mn-lt"/>
            </a:endParaRPr>
          </a:p>
          <a:p>
            <a:pPr marL="342891" lvl="1" indent="0" algn="ctr">
              <a:buNone/>
            </a:pPr>
            <a:r>
              <a:rPr lang="en-US" sz="3200" dirty="0">
                <a:solidFill>
                  <a:schemeClr val="tx2">
                    <a:lumMod val="50000"/>
                  </a:schemeClr>
                </a:solidFill>
                <a:hlinkClick r:id="rId6"/>
              </a:rPr>
              <a:t>http://www.eatrightpro.org/acend</a:t>
            </a:r>
            <a:endParaRPr lang="en-US" sz="2900" dirty="0" smtClean="0">
              <a:solidFill>
                <a:schemeClr val="tx2">
                  <a:lumMod val="50000"/>
                </a:schemeClr>
              </a:solidFill>
              <a:latin typeface="+mn-lt"/>
            </a:endParaRPr>
          </a:p>
          <a:p>
            <a:pPr marL="0" indent="0">
              <a:buNone/>
            </a:pPr>
            <a:endParaRPr lang="en-US" sz="3200" dirty="0" smtClean="0">
              <a:solidFill>
                <a:schemeClr val="tx2">
                  <a:lumMod val="50000"/>
                </a:schemeClr>
              </a:solidFill>
              <a:latin typeface="+mn-lt"/>
            </a:endParaRPr>
          </a:p>
        </p:txBody>
      </p:sp>
      <p:sp>
        <p:nvSpPr>
          <p:cNvPr id="2" name="Rectangle 1"/>
          <p:cNvSpPr/>
          <p:nvPr/>
        </p:nvSpPr>
        <p:spPr>
          <a:xfrm>
            <a:off x="8151436" y="6529571"/>
            <a:ext cx="811441" cy="219291"/>
          </a:xfrm>
          <a:prstGeom prst="rect">
            <a:avLst/>
          </a:prstGeom>
        </p:spPr>
        <p:txBody>
          <a:bodyPr wrap="none">
            <a:spAutoFit/>
          </a:bodyPr>
          <a:lstStyle/>
          <a:p>
            <a:r>
              <a:rPr lang="en-US" sz="825" dirty="0"/>
              <a:t>©ACEND </a:t>
            </a:r>
            <a:r>
              <a:rPr lang="en-US" sz="825" dirty="0" smtClean="0"/>
              <a:t>2019</a:t>
            </a:r>
            <a:endParaRPr lang="en-US" sz="825"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258474807"/>
      </p:ext>
    </p:extLst>
  </p:cSld>
  <p:clrMapOvr>
    <a:masterClrMapping/>
  </p:clrMapOvr>
  <mc:AlternateContent xmlns:mc="http://schemas.openxmlformats.org/markup-compatibility/2006" xmlns:p14="http://schemas.microsoft.com/office/powerpoint/2010/main">
    <mc:Choice Requires="p14">
      <p:transition spd="slow" p14:dur="2000" advTm="47711"/>
    </mc:Choice>
    <mc:Fallback xmlns="">
      <p:transition spd="slow" advTm="47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hevron 20"/>
          <p:cNvSpPr/>
          <p:nvPr/>
        </p:nvSpPr>
        <p:spPr>
          <a:xfrm>
            <a:off x="266621" y="5143879"/>
            <a:ext cx="1726479" cy="705119"/>
          </a:xfrm>
          <a:prstGeom prst="chevron">
            <a:avLst>
              <a:gd name="adj" fmla="val 14384"/>
            </a:avLst>
          </a:prstGeom>
          <a:solidFill>
            <a:srgbClr val="8AB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endParaRPr>
          </a:p>
        </p:txBody>
      </p:sp>
      <p:sp>
        <p:nvSpPr>
          <p:cNvPr id="22" name="Chevron 21"/>
          <p:cNvSpPr/>
          <p:nvPr/>
        </p:nvSpPr>
        <p:spPr>
          <a:xfrm>
            <a:off x="1993100" y="5143881"/>
            <a:ext cx="1726479" cy="705119"/>
          </a:xfrm>
          <a:prstGeom prst="chevron">
            <a:avLst>
              <a:gd name="adj" fmla="val 14384"/>
            </a:avLst>
          </a:prstGeom>
          <a:solidFill>
            <a:srgbClr val="FC6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endParaRPr>
          </a:p>
        </p:txBody>
      </p:sp>
      <p:sp>
        <p:nvSpPr>
          <p:cNvPr id="23" name="Chevron 22"/>
          <p:cNvSpPr/>
          <p:nvPr/>
        </p:nvSpPr>
        <p:spPr>
          <a:xfrm>
            <a:off x="3719579" y="5143881"/>
            <a:ext cx="1726479" cy="705119"/>
          </a:xfrm>
          <a:prstGeom prst="chevron">
            <a:avLst>
              <a:gd name="adj" fmla="val 14384"/>
            </a:avLst>
          </a:prstGeom>
          <a:solidFill>
            <a:srgbClr val="F9B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endParaRPr>
          </a:p>
        </p:txBody>
      </p:sp>
      <p:sp>
        <p:nvSpPr>
          <p:cNvPr id="24" name="Chevron 23"/>
          <p:cNvSpPr/>
          <p:nvPr/>
        </p:nvSpPr>
        <p:spPr>
          <a:xfrm>
            <a:off x="5446058" y="5143881"/>
            <a:ext cx="1726479" cy="705119"/>
          </a:xfrm>
          <a:prstGeom prst="chevron">
            <a:avLst>
              <a:gd name="adj" fmla="val 14384"/>
            </a:avLst>
          </a:prstGeom>
          <a:solidFill>
            <a:srgbClr val="8AB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endParaRPr>
          </a:p>
        </p:txBody>
      </p:sp>
      <p:sp>
        <p:nvSpPr>
          <p:cNvPr id="25" name="Chevron 24"/>
          <p:cNvSpPr/>
          <p:nvPr/>
        </p:nvSpPr>
        <p:spPr>
          <a:xfrm>
            <a:off x="7172537" y="5143881"/>
            <a:ext cx="1726479" cy="705119"/>
          </a:xfrm>
          <a:prstGeom prst="chevron">
            <a:avLst>
              <a:gd name="adj" fmla="val 14384"/>
            </a:avLst>
          </a:prstGeom>
          <a:solidFill>
            <a:srgbClr val="FC6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endParaRPr>
          </a:p>
        </p:txBody>
      </p:sp>
      <p:sp>
        <p:nvSpPr>
          <p:cNvPr id="26" name="Oval 25">
            <a:hlinkClick r:id="" action="ppaction://noaction"/>
          </p:cNvPr>
          <p:cNvSpPr/>
          <p:nvPr/>
        </p:nvSpPr>
        <p:spPr>
          <a:xfrm>
            <a:off x="615510" y="5334647"/>
            <a:ext cx="342900" cy="3429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Oval 26">
            <a:hlinkClick r:id="" action="ppaction://noaction"/>
          </p:cNvPr>
          <p:cNvSpPr/>
          <p:nvPr/>
        </p:nvSpPr>
        <p:spPr>
          <a:xfrm>
            <a:off x="1307299" y="5334647"/>
            <a:ext cx="342900" cy="3429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Oval 27">
            <a:hlinkClick r:id="" action="ppaction://noaction"/>
          </p:cNvPr>
          <p:cNvSpPr/>
          <p:nvPr/>
        </p:nvSpPr>
        <p:spPr>
          <a:xfrm>
            <a:off x="2307943" y="5334647"/>
            <a:ext cx="342900" cy="3429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Oval 28">
            <a:hlinkClick r:id="" action="ppaction://noaction"/>
          </p:cNvPr>
          <p:cNvSpPr/>
          <p:nvPr/>
        </p:nvSpPr>
        <p:spPr>
          <a:xfrm>
            <a:off x="4754268" y="5334647"/>
            <a:ext cx="342900" cy="3429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Oval 29">
            <a:hlinkClick r:id="" action="ppaction://noaction"/>
          </p:cNvPr>
          <p:cNvSpPr/>
          <p:nvPr/>
        </p:nvSpPr>
        <p:spPr>
          <a:xfrm>
            <a:off x="5966397" y="5334647"/>
            <a:ext cx="342900" cy="3429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1" name="Oval 30">
            <a:hlinkClick r:id="" action="ppaction://noaction"/>
          </p:cNvPr>
          <p:cNvSpPr/>
          <p:nvPr/>
        </p:nvSpPr>
        <p:spPr>
          <a:xfrm>
            <a:off x="7943114" y="5334647"/>
            <a:ext cx="342900" cy="3429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5" name="Title 18"/>
          <p:cNvSpPr>
            <a:spLocks noGrp="1"/>
          </p:cNvSpPr>
          <p:nvPr>
            <p:ph type="title"/>
          </p:nvPr>
        </p:nvSpPr>
        <p:spPr>
          <a:xfrm>
            <a:off x="266621" y="175028"/>
            <a:ext cx="7886700" cy="706391"/>
          </a:xfrm>
        </p:spPr>
        <p:txBody>
          <a:bodyPr>
            <a:noAutofit/>
          </a:bodyPr>
          <a:lstStyle/>
          <a:p>
            <a:pPr algn="ctr"/>
            <a:r>
              <a:rPr lang="en-US" sz="5400" b="1" dirty="0">
                <a:latin typeface="+mn-lt"/>
              </a:rPr>
              <a:t>Thank you!</a:t>
            </a:r>
            <a:endParaRPr lang="en-US" sz="5400" dirty="0">
              <a:latin typeface="+mn-lt"/>
            </a:endParaRPr>
          </a:p>
        </p:txBody>
      </p:sp>
      <p:sp>
        <p:nvSpPr>
          <p:cNvPr id="16" name="Text Placeholder 19"/>
          <p:cNvSpPr>
            <a:spLocks noGrp="1"/>
          </p:cNvSpPr>
          <p:nvPr>
            <p:ph type="body" sz="quarter" idx="10"/>
          </p:nvPr>
        </p:nvSpPr>
        <p:spPr>
          <a:xfrm>
            <a:off x="615510" y="1729409"/>
            <a:ext cx="8011655" cy="3051623"/>
          </a:xfrm>
        </p:spPr>
        <p:txBody>
          <a:bodyPr/>
          <a:lstStyle/>
          <a:p>
            <a:pPr>
              <a:buClr>
                <a:srgbClr val="FC6D4B"/>
              </a:buClr>
            </a:pPr>
            <a:r>
              <a:rPr lang="en-US" sz="2800" b="1" dirty="0" smtClean="0">
                <a:solidFill>
                  <a:schemeClr val="tx2">
                    <a:lumMod val="50000"/>
                  </a:schemeClr>
                </a:solidFill>
                <a:latin typeface="+mn-lt"/>
              </a:rPr>
              <a:t>ACEND’s </a:t>
            </a:r>
            <a:r>
              <a:rPr lang="en-US" sz="2800" b="1" dirty="0">
                <a:solidFill>
                  <a:schemeClr val="tx2">
                    <a:lumMod val="50000"/>
                  </a:schemeClr>
                </a:solidFill>
                <a:latin typeface="+mn-lt"/>
              </a:rPr>
              <a:t>contact information:</a:t>
            </a:r>
          </a:p>
          <a:p>
            <a:pPr>
              <a:buClr>
                <a:srgbClr val="FC6D4B"/>
              </a:buClr>
            </a:pPr>
            <a:r>
              <a:rPr lang="en-US" sz="2800" b="1" dirty="0">
                <a:solidFill>
                  <a:srgbClr val="5F938C"/>
                </a:solidFill>
                <a:latin typeface="+mn-lt"/>
              </a:rPr>
              <a:t>Email:</a:t>
            </a:r>
            <a:r>
              <a:rPr lang="en-US" sz="2800" dirty="0">
                <a:solidFill>
                  <a:srgbClr val="5F938C"/>
                </a:solidFill>
                <a:latin typeface="+mn-lt"/>
              </a:rPr>
              <a:t> </a:t>
            </a:r>
            <a:r>
              <a:rPr lang="en-US" sz="2800" dirty="0" smtClean="0">
                <a:solidFill>
                  <a:schemeClr val="tx2">
                    <a:lumMod val="50000"/>
                  </a:schemeClr>
                </a:solidFill>
                <a:latin typeface="+mn-lt"/>
                <a:hlinkClick r:id="rId6"/>
              </a:rPr>
              <a:t>ACEND@eatright.org</a:t>
            </a:r>
            <a:r>
              <a:rPr lang="en-US" sz="2800" dirty="0" smtClean="0">
                <a:solidFill>
                  <a:schemeClr val="tx2">
                    <a:lumMod val="50000"/>
                  </a:schemeClr>
                </a:solidFill>
                <a:latin typeface="+mn-lt"/>
              </a:rPr>
              <a:t> </a:t>
            </a:r>
            <a:endParaRPr lang="en-US" sz="2800" dirty="0">
              <a:solidFill>
                <a:schemeClr val="tx2">
                  <a:lumMod val="50000"/>
                </a:schemeClr>
              </a:solidFill>
              <a:latin typeface="+mn-lt"/>
            </a:endParaRPr>
          </a:p>
          <a:p>
            <a:pPr>
              <a:buClr>
                <a:srgbClr val="FC6D4B"/>
              </a:buClr>
            </a:pPr>
            <a:r>
              <a:rPr lang="en-US" sz="2800" b="1" dirty="0">
                <a:solidFill>
                  <a:srgbClr val="D20000"/>
                </a:solidFill>
                <a:latin typeface="+mn-lt"/>
              </a:rPr>
              <a:t>Phone:</a:t>
            </a:r>
            <a:r>
              <a:rPr lang="en-US" sz="2800" dirty="0">
                <a:solidFill>
                  <a:schemeClr val="tx2">
                    <a:lumMod val="50000"/>
                  </a:schemeClr>
                </a:solidFill>
                <a:latin typeface="+mn-lt"/>
              </a:rPr>
              <a:t> 800/877-1600, ext. 5400</a:t>
            </a:r>
          </a:p>
          <a:p>
            <a:pPr>
              <a:buClr>
                <a:srgbClr val="FC6D4B"/>
              </a:buClr>
            </a:pPr>
            <a:r>
              <a:rPr lang="en-US" sz="2800" b="1" dirty="0">
                <a:solidFill>
                  <a:srgbClr val="DF9707"/>
                </a:solidFill>
                <a:latin typeface="+mn-lt"/>
              </a:rPr>
              <a:t>Mail: </a:t>
            </a:r>
            <a:r>
              <a:rPr lang="en-US" sz="2800" dirty="0">
                <a:solidFill>
                  <a:schemeClr val="tx2">
                    <a:lumMod val="50000"/>
                  </a:schemeClr>
                </a:solidFill>
                <a:latin typeface="+mn-lt"/>
              </a:rPr>
              <a:t>120 South Riverside Plaza</a:t>
            </a:r>
          </a:p>
          <a:p>
            <a:pPr>
              <a:buClr>
                <a:srgbClr val="FC6D4B"/>
              </a:buClr>
            </a:pPr>
            <a:r>
              <a:rPr lang="en-US" sz="2800" dirty="0" smtClean="0">
                <a:solidFill>
                  <a:schemeClr val="tx2">
                    <a:lumMod val="50000"/>
                  </a:schemeClr>
                </a:solidFill>
                <a:latin typeface="+mn-lt"/>
              </a:rPr>
              <a:t>           Suite </a:t>
            </a:r>
            <a:r>
              <a:rPr lang="en-US" sz="2800" dirty="0">
                <a:solidFill>
                  <a:schemeClr val="tx2">
                    <a:lumMod val="50000"/>
                  </a:schemeClr>
                </a:solidFill>
                <a:latin typeface="+mn-lt"/>
              </a:rPr>
              <a:t>2190, Chicago, IL 60606-6995</a:t>
            </a:r>
          </a:p>
          <a:p>
            <a:pPr>
              <a:buClr>
                <a:srgbClr val="FC6D4B"/>
              </a:buClr>
            </a:pPr>
            <a:r>
              <a:rPr lang="en-US" sz="2800" b="1" dirty="0">
                <a:solidFill>
                  <a:srgbClr val="5F938C"/>
                </a:solidFill>
                <a:latin typeface="+mn-lt"/>
              </a:rPr>
              <a:t>ACEND Website: </a:t>
            </a:r>
            <a:r>
              <a:rPr lang="en-US" sz="2800" dirty="0">
                <a:solidFill>
                  <a:schemeClr val="tx2">
                    <a:lumMod val="50000"/>
                  </a:schemeClr>
                </a:solidFill>
                <a:latin typeface="+mn-lt"/>
                <a:hlinkClick r:id="rId7"/>
              </a:rPr>
              <a:t>http://</a:t>
            </a:r>
            <a:r>
              <a:rPr lang="en-US" sz="2800" dirty="0" smtClean="0">
                <a:solidFill>
                  <a:schemeClr val="tx2">
                    <a:lumMod val="50000"/>
                  </a:schemeClr>
                </a:solidFill>
                <a:latin typeface="+mn-lt"/>
                <a:hlinkClick r:id="rId7"/>
              </a:rPr>
              <a:t>www.eatrightpro.org/acend</a:t>
            </a:r>
            <a:r>
              <a:rPr lang="en-US" sz="2800" dirty="0" smtClean="0">
                <a:solidFill>
                  <a:schemeClr val="tx2">
                    <a:lumMod val="50000"/>
                  </a:schemeClr>
                </a:solidFill>
                <a:latin typeface="+mn-lt"/>
              </a:rPr>
              <a:t> </a:t>
            </a:r>
            <a:endParaRPr lang="en-US" sz="2800" dirty="0">
              <a:solidFill>
                <a:schemeClr val="tx2">
                  <a:lumMod val="50000"/>
                </a:schemeClr>
              </a:solidFill>
              <a:latin typeface="+mn-lt"/>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66593185"/>
      </p:ext>
    </p:extLst>
  </p:cSld>
  <p:clrMapOvr>
    <a:masterClrMapping/>
  </p:clrMapOvr>
  <mc:AlternateContent xmlns:mc="http://schemas.openxmlformats.org/markup-compatibility/2006" xmlns:p14="http://schemas.microsoft.com/office/powerpoint/2010/main">
    <mc:Choice Requires="p14">
      <p:transition spd="slow" p14:dur="2000" advTm="10724"/>
    </mc:Choice>
    <mc:Fallback xmlns="">
      <p:transition spd="slow" advTm="10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67" y="2"/>
            <a:ext cx="8606699" cy="941855"/>
          </a:xfrm>
        </p:spPr>
        <p:txBody>
          <a:bodyPr>
            <a:noAutofit/>
          </a:bodyPr>
          <a:lstStyle/>
          <a:p>
            <a:r>
              <a:rPr lang="en-US" sz="4200" b="1" dirty="0" smtClean="0">
                <a:solidFill>
                  <a:schemeClr val="tx2">
                    <a:lumMod val="50000"/>
                  </a:schemeClr>
                </a:solidFill>
                <a:latin typeface="+mn-lt"/>
              </a:rPr>
              <a:t>About ACEND</a:t>
            </a:r>
            <a:endParaRPr lang="en-US" sz="4200" b="1" dirty="0">
              <a:solidFill>
                <a:schemeClr val="tx2">
                  <a:lumMod val="50000"/>
                </a:schemeClr>
              </a:solidFill>
              <a:latin typeface="+mn-lt"/>
            </a:endParaRPr>
          </a:p>
        </p:txBody>
      </p:sp>
      <p:sp>
        <p:nvSpPr>
          <p:cNvPr id="3" name="Text Placeholder 2"/>
          <p:cNvSpPr>
            <a:spLocks noGrp="1"/>
          </p:cNvSpPr>
          <p:nvPr>
            <p:ph type="body" sz="quarter" idx="10"/>
          </p:nvPr>
        </p:nvSpPr>
        <p:spPr/>
        <p:txBody>
          <a:bodyPr/>
          <a:lstStyle/>
          <a:p>
            <a:endParaRPr lang="en-US" sz="3000" b="1" dirty="0">
              <a:latin typeface="+mn-lt"/>
            </a:endParaRPr>
          </a:p>
        </p:txBody>
      </p:sp>
      <p:sp>
        <p:nvSpPr>
          <p:cNvPr id="5" name="Rectangle 4"/>
          <p:cNvSpPr/>
          <p:nvPr/>
        </p:nvSpPr>
        <p:spPr>
          <a:xfrm>
            <a:off x="7030869" y="6638709"/>
            <a:ext cx="811441" cy="219291"/>
          </a:xfrm>
          <a:prstGeom prst="rect">
            <a:avLst/>
          </a:prstGeom>
        </p:spPr>
        <p:txBody>
          <a:bodyPr wrap="none">
            <a:spAutoFit/>
          </a:bodyPr>
          <a:lstStyle/>
          <a:p>
            <a:r>
              <a:rPr lang="en-US" sz="825" dirty="0"/>
              <a:t>©ACEND </a:t>
            </a:r>
            <a:r>
              <a:rPr lang="en-US" sz="825" dirty="0" smtClean="0"/>
              <a:t>2019</a:t>
            </a:r>
            <a:endParaRPr lang="en-US" sz="825" dirty="0"/>
          </a:p>
        </p:txBody>
      </p:sp>
      <p:graphicFrame>
        <p:nvGraphicFramePr>
          <p:cNvPr id="6" name="Diagram 5"/>
          <p:cNvGraphicFramePr/>
          <p:nvPr>
            <p:extLst>
              <p:ext uri="{D42A27DB-BD31-4B8C-83A1-F6EECF244321}">
                <p14:modId xmlns:p14="http://schemas.microsoft.com/office/powerpoint/2010/main" val="576584413"/>
              </p:ext>
            </p:extLst>
          </p:nvPr>
        </p:nvGraphicFramePr>
        <p:xfrm>
          <a:off x="135734" y="1523999"/>
          <a:ext cx="8827143" cy="52248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60646112"/>
      </p:ext>
    </p:extLst>
  </p:cSld>
  <p:clrMapOvr>
    <a:masterClrMapping/>
  </p:clrMapOvr>
  <mc:AlternateContent xmlns:mc="http://schemas.openxmlformats.org/markup-compatibility/2006" xmlns:p14="http://schemas.microsoft.com/office/powerpoint/2010/main">
    <mc:Choice Requires="p14">
      <p:transition spd="slow" p14:dur="2000" advTm="87413"/>
    </mc:Choice>
    <mc:Fallback xmlns="">
      <p:transition spd="slow" advTm="87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b="1" dirty="0" smtClean="0">
                <a:solidFill>
                  <a:schemeClr val="tx2">
                    <a:lumMod val="50000"/>
                  </a:schemeClr>
                </a:solidFill>
                <a:latin typeface="+mn-lt"/>
              </a:rPr>
              <a:t>Role of Program Director </a:t>
            </a:r>
            <a:endParaRPr lang="en-US" sz="4200" b="1" dirty="0">
              <a:solidFill>
                <a:schemeClr val="tx2">
                  <a:lumMod val="50000"/>
                </a:schemeClr>
              </a:solidFill>
              <a:latin typeface="+mn-lt"/>
            </a:endParaRPr>
          </a:p>
        </p:txBody>
      </p:sp>
      <p:sp>
        <p:nvSpPr>
          <p:cNvPr id="4" name="Content Placeholder 3"/>
          <p:cNvSpPr>
            <a:spLocks noGrp="1"/>
          </p:cNvSpPr>
          <p:nvPr>
            <p:ph sz="quarter" idx="11"/>
          </p:nvPr>
        </p:nvSpPr>
        <p:spPr>
          <a:xfrm>
            <a:off x="135734" y="1684338"/>
            <a:ext cx="8827143" cy="4932362"/>
          </a:xfrm>
        </p:spPr>
        <p:txBody>
          <a:bodyPr>
            <a:normAutofit/>
          </a:bodyPr>
          <a:lstStyle/>
          <a:p>
            <a:pPr>
              <a:spcAft>
                <a:spcPts val="600"/>
              </a:spcAft>
            </a:pPr>
            <a:r>
              <a:rPr lang="en-US" sz="3200" dirty="0" smtClean="0">
                <a:solidFill>
                  <a:schemeClr val="tx2">
                    <a:lumMod val="50000"/>
                  </a:schemeClr>
                </a:solidFill>
                <a:latin typeface="+mn-lt"/>
              </a:rPr>
              <a:t>Delegates data collection to faculty and preceptors</a:t>
            </a:r>
          </a:p>
          <a:p>
            <a:pPr>
              <a:spcAft>
                <a:spcPts val="600"/>
              </a:spcAft>
            </a:pPr>
            <a:r>
              <a:rPr lang="en-US" sz="3200" dirty="0" smtClean="0">
                <a:solidFill>
                  <a:schemeClr val="tx2">
                    <a:lumMod val="50000"/>
                  </a:schemeClr>
                </a:solidFill>
                <a:latin typeface="+mn-lt"/>
              </a:rPr>
              <a:t>Compiles and analyzes student outcome data</a:t>
            </a:r>
          </a:p>
          <a:p>
            <a:pPr>
              <a:spcAft>
                <a:spcPts val="600"/>
              </a:spcAft>
            </a:pPr>
            <a:r>
              <a:rPr lang="en-US" sz="3200" dirty="0" smtClean="0">
                <a:solidFill>
                  <a:schemeClr val="tx2">
                    <a:lumMod val="50000"/>
                  </a:schemeClr>
                </a:solidFill>
                <a:latin typeface="+mn-lt"/>
              </a:rPr>
              <a:t>Coordinates submission of all ACEND reports</a:t>
            </a:r>
          </a:p>
          <a:p>
            <a:pPr>
              <a:spcAft>
                <a:spcPts val="600"/>
              </a:spcAft>
            </a:pPr>
            <a:r>
              <a:rPr lang="en-US" sz="3200" dirty="0" smtClean="0">
                <a:solidFill>
                  <a:schemeClr val="tx2">
                    <a:lumMod val="50000"/>
                  </a:schemeClr>
                </a:solidFill>
                <a:latin typeface="+mn-lt"/>
              </a:rPr>
              <a:t>Ensures faculty and preceptors are appropriate for subject area</a:t>
            </a:r>
          </a:p>
          <a:p>
            <a:pPr>
              <a:spcAft>
                <a:spcPts val="600"/>
              </a:spcAft>
            </a:pPr>
            <a:r>
              <a:rPr lang="en-US" sz="3200" dirty="0" smtClean="0">
                <a:solidFill>
                  <a:schemeClr val="tx2">
                    <a:lumMod val="50000"/>
                  </a:schemeClr>
                </a:solidFill>
                <a:latin typeface="+mn-lt"/>
              </a:rPr>
              <a:t>Ensure faculty and preceptors are trained on program procedures and ACEND standards</a:t>
            </a:r>
          </a:p>
          <a:p>
            <a:pPr marL="0" indent="0">
              <a:buNone/>
            </a:pPr>
            <a:endParaRPr lang="en-US" sz="3200" dirty="0">
              <a:solidFill>
                <a:schemeClr val="tx2">
                  <a:lumMod val="50000"/>
                </a:schemeClr>
              </a:solidFill>
              <a:latin typeface="+mn-lt"/>
            </a:endParaRPr>
          </a:p>
          <a:p>
            <a:pPr marL="0" indent="0">
              <a:buNone/>
            </a:pPr>
            <a:endParaRPr lang="en-US" sz="3200" dirty="0">
              <a:solidFill>
                <a:schemeClr val="tx2">
                  <a:lumMod val="50000"/>
                </a:schemeClr>
              </a:solidFill>
              <a:latin typeface="+mn-lt"/>
            </a:endParaRPr>
          </a:p>
        </p:txBody>
      </p:sp>
      <p:sp>
        <p:nvSpPr>
          <p:cNvPr id="5" name="Rectangle 4"/>
          <p:cNvSpPr/>
          <p:nvPr/>
        </p:nvSpPr>
        <p:spPr>
          <a:xfrm>
            <a:off x="7138427" y="6585892"/>
            <a:ext cx="811441" cy="219291"/>
          </a:xfrm>
          <a:prstGeom prst="rect">
            <a:avLst/>
          </a:prstGeom>
        </p:spPr>
        <p:txBody>
          <a:bodyPr wrap="none">
            <a:spAutoFit/>
          </a:bodyPr>
          <a:lstStyle/>
          <a:p>
            <a:r>
              <a:rPr lang="en-US" sz="825" dirty="0"/>
              <a:t>©ACEND </a:t>
            </a:r>
            <a:r>
              <a:rPr lang="en-US" sz="825" dirty="0" smtClean="0"/>
              <a:t>2019</a:t>
            </a:r>
            <a:endParaRPr lang="en-US" sz="825" dirty="0"/>
          </a:p>
        </p:txBody>
      </p:sp>
      <p:sp>
        <p:nvSpPr>
          <p:cNvPr id="7" name="TextBox 6"/>
          <p:cNvSpPr txBox="1"/>
          <p:nvPr/>
        </p:nvSpPr>
        <p:spPr>
          <a:xfrm>
            <a:off x="63168" y="941857"/>
            <a:ext cx="8584932" cy="553998"/>
          </a:xfrm>
          <a:prstGeom prst="rect">
            <a:avLst/>
          </a:prstGeom>
          <a:noFill/>
        </p:spPr>
        <p:txBody>
          <a:bodyPr wrap="square" rtlCol="0">
            <a:spAutoFit/>
          </a:bodyPr>
          <a:lstStyle/>
          <a:p>
            <a:r>
              <a:rPr lang="en-US" sz="3000" b="1" dirty="0" smtClean="0">
                <a:solidFill>
                  <a:schemeClr val="bg1"/>
                </a:solidFill>
              </a:rPr>
              <a:t>Manages compliance with ACEND </a:t>
            </a:r>
            <a:r>
              <a:rPr lang="en-US" sz="3000" b="1" dirty="0">
                <a:solidFill>
                  <a:schemeClr val="bg1"/>
                </a:solidFill>
              </a:rPr>
              <a:t>r</a:t>
            </a:r>
            <a:r>
              <a:rPr lang="en-US" sz="3000" b="1" dirty="0" smtClean="0">
                <a:solidFill>
                  <a:schemeClr val="bg1"/>
                </a:solidFill>
              </a:rPr>
              <a:t>equirements</a:t>
            </a:r>
            <a:endParaRPr lang="en-US" sz="3000" b="1" dirty="0">
              <a:solidFill>
                <a:schemeClr val="bg1"/>
              </a:solidFill>
            </a:endParaRPr>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41949559"/>
      </p:ext>
    </p:extLst>
  </p:cSld>
  <p:clrMapOvr>
    <a:masterClrMapping/>
  </p:clrMapOvr>
  <mc:AlternateContent xmlns:mc="http://schemas.openxmlformats.org/markup-compatibility/2006" xmlns:p14="http://schemas.microsoft.com/office/powerpoint/2010/main">
    <mc:Choice Requires="p14">
      <p:transition spd="slow" p14:dur="2000" advTm="69896"/>
    </mc:Choice>
    <mc:Fallback xmlns="">
      <p:transition spd="slow" advTm="69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b="1" dirty="0" smtClean="0">
                <a:solidFill>
                  <a:schemeClr val="tx2">
                    <a:lumMod val="50000"/>
                  </a:schemeClr>
                </a:solidFill>
                <a:latin typeface="+mn-lt"/>
              </a:rPr>
              <a:t>Role of Faculty and Preceptors</a:t>
            </a:r>
            <a:endParaRPr lang="en-US" sz="4200" b="1" dirty="0">
              <a:solidFill>
                <a:schemeClr val="tx2">
                  <a:lumMod val="50000"/>
                </a:schemeClr>
              </a:solidFill>
              <a:latin typeface="+mn-lt"/>
            </a:endParaRPr>
          </a:p>
        </p:txBody>
      </p:sp>
      <p:sp>
        <p:nvSpPr>
          <p:cNvPr id="4" name="Content Placeholder 3"/>
          <p:cNvSpPr>
            <a:spLocks noGrp="1"/>
          </p:cNvSpPr>
          <p:nvPr>
            <p:ph sz="quarter" idx="11"/>
          </p:nvPr>
        </p:nvSpPr>
        <p:spPr>
          <a:xfrm>
            <a:off x="135734" y="1684338"/>
            <a:ext cx="8827143" cy="4932362"/>
          </a:xfrm>
        </p:spPr>
        <p:txBody>
          <a:bodyPr>
            <a:normAutofit/>
          </a:bodyPr>
          <a:lstStyle/>
          <a:p>
            <a:pPr>
              <a:spcAft>
                <a:spcPts val="600"/>
              </a:spcAft>
            </a:pPr>
            <a:r>
              <a:rPr lang="en-US" sz="3200" dirty="0" smtClean="0">
                <a:solidFill>
                  <a:schemeClr val="tx2">
                    <a:lumMod val="50000"/>
                  </a:schemeClr>
                </a:solidFill>
                <a:latin typeface="+mn-lt"/>
              </a:rPr>
              <a:t>Implement and assess </a:t>
            </a:r>
            <a:r>
              <a:rPr lang="en-US" sz="3200" dirty="0">
                <a:solidFill>
                  <a:schemeClr val="tx2">
                    <a:lumMod val="50000"/>
                  </a:schemeClr>
                </a:solidFill>
                <a:latin typeface="+mn-lt"/>
              </a:rPr>
              <a:t>specific assignments and activities in courses or </a:t>
            </a:r>
            <a:r>
              <a:rPr lang="en-US" sz="3200" dirty="0" smtClean="0">
                <a:solidFill>
                  <a:schemeClr val="tx2">
                    <a:lumMod val="50000"/>
                  </a:schemeClr>
                </a:solidFill>
                <a:latin typeface="+mn-lt"/>
              </a:rPr>
              <a:t>rotations</a:t>
            </a:r>
            <a:endParaRPr lang="en-US" sz="3200" dirty="0">
              <a:solidFill>
                <a:schemeClr val="tx2">
                  <a:lumMod val="50000"/>
                </a:schemeClr>
              </a:solidFill>
              <a:latin typeface="+mn-lt"/>
            </a:endParaRPr>
          </a:p>
          <a:p>
            <a:pPr>
              <a:spcAft>
                <a:spcPts val="600"/>
              </a:spcAft>
            </a:pPr>
            <a:r>
              <a:rPr lang="en-US" sz="3200" dirty="0" smtClean="0">
                <a:solidFill>
                  <a:schemeClr val="tx2">
                    <a:lumMod val="50000"/>
                  </a:schemeClr>
                </a:solidFill>
                <a:latin typeface="+mn-lt"/>
              </a:rPr>
              <a:t>Track student outcomes on specific assignments and provide data to program director</a:t>
            </a:r>
          </a:p>
          <a:p>
            <a:pPr>
              <a:spcAft>
                <a:spcPts val="600"/>
              </a:spcAft>
            </a:pPr>
            <a:r>
              <a:rPr lang="en-US" sz="3200" dirty="0" smtClean="0">
                <a:solidFill>
                  <a:schemeClr val="tx2">
                    <a:lumMod val="50000"/>
                  </a:schemeClr>
                </a:solidFill>
                <a:latin typeface="+mn-lt"/>
              </a:rPr>
              <a:t>Participate in trainings provided by program </a:t>
            </a:r>
          </a:p>
          <a:p>
            <a:pPr>
              <a:spcAft>
                <a:spcPts val="600"/>
              </a:spcAft>
            </a:pPr>
            <a:r>
              <a:rPr lang="en-US" sz="3200" dirty="0" smtClean="0">
                <a:solidFill>
                  <a:schemeClr val="tx2">
                    <a:lumMod val="50000"/>
                  </a:schemeClr>
                </a:solidFill>
                <a:latin typeface="+mn-lt"/>
              </a:rPr>
              <a:t>Provide program director with CV or other professional information to confirm experience</a:t>
            </a:r>
          </a:p>
          <a:p>
            <a:pPr>
              <a:spcAft>
                <a:spcPts val="600"/>
              </a:spcAft>
            </a:pPr>
            <a:r>
              <a:rPr lang="en-US" sz="3200" dirty="0" smtClean="0">
                <a:solidFill>
                  <a:schemeClr val="tx2">
                    <a:lumMod val="50000"/>
                  </a:schemeClr>
                </a:solidFill>
                <a:latin typeface="+mn-lt"/>
              </a:rPr>
              <a:t>Include </a:t>
            </a:r>
            <a:r>
              <a:rPr lang="en-US" sz="3200" dirty="0" smtClean="0">
                <a:solidFill>
                  <a:schemeClr val="tx2">
                    <a:lumMod val="50000"/>
                  </a:schemeClr>
                </a:solidFill>
                <a:latin typeface="+mn-lt"/>
              </a:rPr>
              <a:t>knowledge requirements </a:t>
            </a:r>
            <a:r>
              <a:rPr lang="en-US" sz="3200">
                <a:solidFill>
                  <a:schemeClr val="tx2">
                    <a:lumMod val="50000"/>
                  </a:schemeClr>
                </a:solidFill>
                <a:latin typeface="+mn-lt"/>
              </a:rPr>
              <a:t>and </a:t>
            </a:r>
            <a:r>
              <a:rPr lang="en-US" sz="3200" smtClean="0">
                <a:solidFill>
                  <a:schemeClr val="tx2">
                    <a:lumMod val="50000"/>
                  </a:schemeClr>
                </a:solidFill>
                <a:latin typeface="+mn-lt"/>
              </a:rPr>
              <a:t>competencies</a:t>
            </a:r>
            <a:r>
              <a:rPr lang="en-US" sz="3200" smtClean="0">
                <a:solidFill>
                  <a:schemeClr val="tx2">
                    <a:lumMod val="50000"/>
                  </a:schemeClr>
                </a:solidFill>
                <a:latin typeface="+mn-lt"/>
              </a:rPr>
              <a:t> </a:t>
            </a:r>
            <a:r>
              <a:rPr lang="en-US" sz="3200" dirty="0">
                <a:solidFill>
                  <a:schemeClr val="tx2">
                    <a:lumMod val="50000"/>
                  </a:schemeClr>
                </a:solidFill>
                <a:latin typeface="+mn-lt"/>
              </a:rPr>
              <a:t>on syllabi and rotation descriptions</a:t>
            </a:r>
          </a:p>
          <a:p>
            <a:endParaRPr lang="en-US" sz="3200" dirty="0" smtClean="0">
              <a:solidFill>
                <a:schemeClr val="tx2">
                  <a:lumMod val="50000"/>
                </a:schemeClr>
              </a:solidFill>
              <a:latin typeface="+mn-lt"/>
            </a:endParaRPr>
          </a:p>
          <a:p>
            <a:pPr marL="0" indent="0">
              <a:buNone/>
            </a:pPr>
            <a:endParaRPr lang="en-US" sz="3200" dirty="0">
              <a:solidFill>
                <a:schemeClr val="tx2">
                  <a:lumMod val="50000"/>
                </a:schemeClr>
              </a:solidFill>
              <a:latin typeface="+mn-lt"/>
            </a:endParaRPr>
          </a:p>
        </p:txBody>
      </p:sp>
      <p:sp>
        <p:nvSpPr>
          <p:cNvPr id="5" name="Rectangle 4"/>
          <p:cNvSpPr/>
          <p:nvPr/>
        </p:nvSpPr>
        <p:spPr>
          <a:xfrm>
            <a:off x="7760077" y="6616700"/>
            <a:ext cx="811441" cy="219291"/>
          </a:xfrm>
          <a:prstGeom prst="rect">
            <a:avLst/>
          </a:prstGeom>
        </p:spPr>
        <p:txBody>
          <a:bodyPr wrap="none">
            <a:spAutoFit/>
          </a:bodyPr>
          <a:lstStyle/>
          <a:p>
            <a:r>
              <a:rPr lang="en-US" sz="825" dirty="0"/>
              <a:t>©ACEND </a:t>
            </a:r>
            <a:r>
              <a:rPr lang="en-US" sz="825" dirty="0" smtClean="0"/>
              <a:t>2019</a:t>
            </a:r>
            <a:endParaRPr lang="en-US" sz="825" dirty="0"/>
          </a:p>
        </p:txBody>
      </p:sp>
      <p:sp>
        <p:nvSpPr>
          <p:cNvPr id="6" name="TextBox 5"/>
          <p:cNvSpPr txBox="1"/>
          <p:nvPr/>
        </p:nvSpPr>
        <p:spPr>
          <a:xfrm>
            <a:off x="63168" y="941857"/>
            <a:ext cx="8584932" cy="553998"/>
          </a:xfrm>
          <a:prstGeom prst="rect">
            <a:avLst/>
          </a:prstGeom>
          <a:noFill/>
        </p:spPr>
        <p:txBody>
          <a:bodyPr wrap="square" rtlCol="0">
            <a:spAutoFit/>
          </a:bodyPr>
          <a:lstStyle/>
          <a:p>
            <a:r>
              <a:rPr lang="en-US" sz="3000" b="1" dirty="0" smtClean="0">
                <a:solidFill>
                  <a:schemeClr val="bg1"/>
                </a:solidFill>
              </a:rPr>
              <a:t>“Boots on the Ground”</a:t>
            </a:r>
            <a:endParaRPr lang="en-US" sz="3000" b="1" dirty="0">
              <a:solidFill>
                <a:schemeClr val="bg1"/>
              </a:solidFill>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24770385"/>
      </p:ext>
    </p:extLst>
  </p:cSld>
  <p:clrMapOvr>
    <a:masterClrMapping/>
  </p:clrMapOvr>
  <mc:AlternateContent xmlns:mc="http://schemas.openxmlformats.org/markup-compatibility/2006" xmlns:p14="http://schemas.microsoft.com/office/powerpoint/2010/main">
    <mc:Choice Requires="p14">
      <p:transition spd="slow" p14:dur="2000" advTm="54033"/>
    </mc:Choice>
    <mc:Fallback xmlns="">
      <p:transition spd="slow" advTm="54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68" y="2"/>
            <a:ext cx="8928432" cy="941855"/>
          </a:xfrm>
        </p:spPr>
        <p:txBody>
          <a:bodyPr>
            <a:noAutofit/>
          </a:bodyPr>
          <a:lstStyle/>
          <a:p>
            <a:r>
              <a:rPr lang="en-US" sz="4000" b="1" dirty="0" smtClean="0">
                <a:solidFill>
                  <a:schemeClr val="tx2">
                    <a:lumMod val="50000"/>
                  </a:schemeClr>
                </a:solidFill>
                <a:latin typeface="+mn-lt"/>
              </a:rPr>
              <a:t>2017 ACEND Accreditation Standards </a:t>
            </a:r>
            <a:endParaRPr lang="en-US" sz="4000" b="1" dirty="0">
              <a:solidFill>
                <a:schemeClr val="tx2">
                  <a:lumMod val="50000"/>
                </a:schemeClr>
              </a:solidFill>
              <a:latin typeface="+mn-lt"/>
            </a:endParaRPr>
          </a:p>
        </p:txBody>
      </p:sp>
      <p:sp>
        <p:nvSpPr>
          <p:cNvPr id="4" name="Content Placeholder 3"/>
          <p:cNvSpPr>
            <a:spLocks noGrp="1"/>
          </p:cNvSpPr>
          <p:nvPr>
            <p:ph sz="quarter" idx="11"/>
          </p:nvPr>
        </p:nvSpPr>
        <p:spPr>
          <a:xfrm>
            <a:off x="135734" y="1684338"/>
            <a:ext cx="6143543" cy="4932362"/>
          </a:xfrm>
        </p:spPr>
        <p:txBody>
          <a:bodyPr>
            <a:normAutofit fontScale="77500" lnSpcReduction="20000"/>
          </a:bodyPr>
          <a:lstStyle/>
          <a:p>
            <a:pPr marL="0" indent="0">
              <a:buNone/>
            </a:pPr>
            <a:r>
              <a:rPr lang="en-US" sz="3200" dirty="0" smtClean="0">
                <a:solidFill>
                  <a:schemeClr val="tx2">
                    <a:lumMod val="50000"/>
                  </a:schemeClr>
                </a:solidFill>
                <a:latin typeface="+mn-lt"/>
              </a:rPr>
              <a:t>1</a:t>
            </a:r>
            <a:r>
              <a:rPr lang="en-US" sz="3200" dirty="0">
                <a:solidFill>
                  <a:schemeClr val="tx2">
                    <a:lumMod val="50000"/>
                  </a:schemeClr>
                </a:solidFill>
                <a:latin typeface="+mn-lt"/>
              </a:rPr>
              <a:t>:  Program Characteristics and </a:t>
            </a:r>
            <a:r>
              <a:rPr lang="en-US" sz="3200" dirty="0" smtClean="0">
                <a:solidFill>
                  <a:schemeClr val="tx2">
                    <a:lumMod val="50000"/>
                  </a:schemeClr>
                </a:solidFill>
                <a:latin typeface="+mn-lt"/>
              </a:rPr>
              <a:t>Resources</a:t>
            </a:r>
            <a:endParaRPr lang="en-US" sz="3200" dirty="0">
              <a:solidFill>
                <a:schemeClr val="tx2">
                  <a:lumMod val="50000"/>
                </a:schemeClr>
              </a:solidFill>
              <a:latin typeface="+mn-lt"/>
            </a:endParaRPr>
          </a:p>
          <a:p>
            <a:pPr marL="0" indent="0">
              <a:buNone/>
            </a:pPr>
            <a:r>
              <a:rPr lang="en-US" sz="3200" dirty="0" smtClean="0">
                <a:solidFill>
                  <a:schemeClr val="tx2">
                    <a:lumMod val="50000"/>
                  </a:schemeClr>
                </a:solidFill>
                <a:latin typeface="+mn-lt"/>
              </a:rPr>
              <a:t>2</a:t>
            </a:r>
            <a:r>
              <a:rPr lang="en-US" sz="3200" dirty="0">
                <a:solidFill>
                  <a:schemeClr val="tx2">
                    <a:lumMod val="50000"/>
                  </a:schemeClr>
                </a:solidFill>
                <a:latin typeface="+mn-lt"/>
              </a:rPr>
              <a:t>:  Consortia </a:t>
            </a:r>
          </a:p>
          <a:p>
            <a:pPr marL="0" indent="0">
              <a:buNone/>
            </a:pPr>
            <a:r>
              <a:rPr lang="en-US" sz="3200" dirty="0" smtClean="0">
                <a:solidFill>
                  <a:schemeClr val="tx2">
                    <a:lumMod val="50000"/>
                  </a:schemeClr>
                </a:solidFill>
                <a:latin typeface="+mn-lt"/>
              </a:rPr>
              <a:t>3:  </a:t>
            </a:r>
            <a:r>
              <a:rPr lang="en-US" sz="3200" dirty="0">
                <a:solidFill>
                  <a:schemeClr val="tx2">
                    <a:lumMod val="50000"/>
                  </a:schemeClr>
                </a:solidFill>
                <a:latin typeface="+mn-lt"/>
              </a:rPr>
              <a:t>Program Mission, Goals and </a:t>
            </a:r>
            <a:r>
              <a:rPr lang="en-US" sz="3200" dirty="0" smtClean="0">
                <a:solidFill>
                  <a:schemeClr val="tx2">
                    <a:lumMod val="50000"/>
                  </a:schemeClr>
                </a:solidFill>
                <a:latin typeface="+mn-lt"/>
              </a:rPr>
              <a:t>Objectives</a:t>
            </a:r>
            <a:endParaRPr lang="en-US" sz="3200" dirty="0">
              <a:solidFill>
                <a:schemeClr val="tx2">
                  <a:lumMod val="50000"/>
                </a:schemeClr>
              </a:solidFill>
              <a:latin typeface="+mn-lt"/>
            </a:endParaRPr>
          </a:p>
          <a:p>
            <a:pPr marL="0" indent="0">
              <a:buNone/>
            </a:pPr>
            <a:r>
              <a:rPr lang="en-US" sz="3200" dirty="0" smtClean="0">
                <a:solidFill>
                  <a:schemeClr val="tx2">
                    <a:lumMod val="50000"/>
                  </a:schemeClr>
                </a:solidFill>
                <a:latin typeface="+mn-lt"/>
              </a:rPr>
              <a:t>4</a:t>
            </a:r>
            <a:r>
              <a:rPr lang="en-US" sz="3200" dirty="0">
                <a:solidFill>
                  <a:schemeClr val="tx2">
                    <a:lumMod val="50000"/>
                  </a:schemeClr>
                </a:solidFill>
                <a:latin typeface="+mn-lt"/>
              </a:rPr>
              <a:t>:  Program Evaluation and Improvement  </a:t>
            </a:r>
          </a:p>
          <a:p>
            <a:pPr marL="0" indent="0">
              <a:buNone/>
            </a:pPr>
            <a:r>
              <a:rPr lang="en-US" sz="3200" b="1" dirty="0" smtClean="0">
                <a:solidFill>
                  <a:srgbClr val="FC6D4B"/>
                </a:solidFill>
                <a:latin typeface="+mn-lt"/>
              </a:rPr>
              <a:t>5</a:t>
            </a:r>
            <a:r>
              <a:rPr lang="en-US" sz="3200" b="1" dirty="0">
                <a:solidFill>
                  <a:srgbClr val="FC6D4B"/>
                </a:solidFill>
                <a:latin typeface="+mn-lt"/>
              </a:rPr>
              <a:t>:  Curriculum and Learning Activities	</a:t>
            </a:r>
          </a:p>
          <a:p>
            <a:pPr marL="0" indent="0">
              <a:buNone/>
            </a:pPr>
            <a:r>
              <a:rPr lang="en-US" sz="3200" b="1" dirty="0" smtClean="0">
                <a:solidFill>
                  <a:srgbClr val="FC6D4B"/>
                </a:solidFill>
                <a:latin typeface="+mn-lt"/>
              </a:rPr>
              <a:t>6</a:t>
            </a:r>
            <a:r>
              <a:rPr lang="en-US" sz="3200" b="1" dirty="0">
                <a:solidFill>
                  <a:srgbClr val="FC6D4B"/>
                </a:solidFill>
                <a:latin typeface="+mn-lt"/>
              </a:rPr>
              <a:t>: Student Learning Outcomes Assessment </a:t>
            </a:r>
            <a:r>
              <a:rPr lang="en-US" sz="3200" b="1" dirty="0" smtClean="0">
                <a:solidFill>
                  <a:srgbClr val="FC6D4B"/>
                </a:solidFill>
                <a:latin typeface="+mn-lt"/>
              </a:rPr>
              <a:t>and Curriculum Improvement</a:t>
            </a:r>
          </a:p>
          <a:p>
            <a:pPr marL="0" indent="0">
              <a:buNone/>
            </a:pPr>
            <a:r>
              <a:rPr lang="en-US" sz="3200" b="1" dirty="0" smtClean="0">
                <a:solidFill>
                  <a:srgbClr val="FC6D4B"/>
                </a:solidFill>
                <a:latin typeface="+mn-lt"/>
              </a:rPr>
              <a:t>7</a:t>
            </a:r>
            <a:r>
              <a:rPr lang="en-US" sz="3200" b="1" dirty="0">
                <a:solidFill>
                  <a:srgbClr val="FC6D4B"/>
                </a:solidFill>
                <a:latin typeface="+mn-lt"/>
              </a:rPr>
              <a:t>:  Faculty and Preceptors </a:t>
            </a:r>
            <a:r>
              <a:rPr lang="en-US" sz="3200" dirty="0">
                <a:solidFill>
                  <a:schemeClr val="tx2">
                    <a:lumMod val="50000"/>
                  </a:schemeClr>
                </a:solidFill>
                <a:latin typeface="+mn-lt"/>
              </a:rPr>
              <a:t>	</a:t>
            </a:r>
            <a:endParaRPr lang="en-US" sz="3200" dirty="0" smtClean="0">
              <a:solidFill>
                <a:schemeClr val="tx2">
                  <a:lumMod val="50000"/>
                </a:schemeClr>
              </a:solidFill>
              <a:latin typeface="+mn-lt"/>
            </a:endParaRPr>
          </a:p>
          <a:p>
            <a:pPr marL="0" indent="0">
              <a:buNone/>
            </a:pPr>
            <a:r>
              <a:rPr lang="en-US" sz="3200" dirty="0" smtClean="0">
                <a:solidFill>
                  <a:schemeClr val="tx2">
                    <a:lumMod val="50000"/>
                  </a:schemeClr>
                </a:solidFill>
                <a:latin typeface="+mn-lt"/>
              </a:rPr>
              <a:t>8</a:t>
            </a:r>
            <a:r>
              <a:rPr lang="en-US" sz="3200" dirty="0">
                <a:solidFill>
                  <a:schemeClr val="tx2">
                    <a:lumMod val="50000"/>
                  </a:schemeClr>
                </a:solidFill>
                <a:latin typeface="+mn-lt"/>
              </a:rPr>
              <a:t>:  Supervised Practice/Experiential </a:t>
            </a:r>
            <a:r>
              <a:rPr lang="en-US" sz="3200" dirty="0" smtClean="0">
                <a:solidFill>
                  <a:schemeClr val="tx2">
                    <a:lumMod val="50000"/>
                  </a:schemeClr>
                </a:solidFill>
                <a:latin typeface="+mn-lt"/>
              </a:rPr>
              <a:t>Learning Sites</a:t>
            </a:r>
            <a:r>
              <a:rPr lang="en-US" sz="3200" dirty="0">
                <a:solidFill>
                  <a:schemeClr val="tx2">
                    <a:lumMod val="50000"/>
                  </a:schemeClr>
                </a:solidFill>
                <a:latin typeface="+mn-lt"/>
              </a:rPr>
              <a:t>	</a:t>
            </a:r>
          </a:p>
          <a:p>
            <a:pPr marL="0" indent="0">
              <a:buNone/>
            </a:pPr>
            <a:r>
              <a:rPr lang="en-US" sz="3200" dirty="0" smtClean="0">
                <a:solidFill>
                  <a:schemeClr val="tx2">
                    <a:lumMod val="50000"/>
                  </a:schemeClr>
                </a:solidFill>
                <a:latin typeface="+mn-lt"/>
              </a:rPr>
              <a:t>9</a:t>
            </a:r>
            <a:r>
              <a:rPr lang="en-US" sz="3200" dirty="0">
                <a:solidFill>
                  <a:schemeClr val="tx2">
                    <a:lumMod val="50000"/>
                  </a:schemeClr>
                </a:solidFill>
                <a:latin typeface="+mn-lt"/>
              </a:rPr>
              <a:t>:  Information to Prospective Students and the </a:t>
            </a:r>
            <a:r>
              <a:rPr lang="en-US" sz="3200" dirty="0" smtClean="0">
                <a:solidFill>
                  <a:schemeClr val="tx2">
                    <a:lumMod val="50000"/>
                  </a:schemeClr>
                </a:solidFill>
                <a:latin typeface="+mn-lt"/>
              </a:rPr>
              <a:t>Public</a:t>
            </a:r>
          </a:p>
          <a:p>
            <a:pPr marL="0" indent="0">
              <a:buNone/>
            </a:pPr>
            <a:r>
              <a:rPr lang="en-US" sz="3200" dirty="0" smtClean="0">
                <a:solidFill>
                  <a:schemeClr val="tx2">
                    <a:lumMod val="50000"/>
                  </a:schemeClr>
                </a:solidFill>
                <a:latin typeface="+mn-lt"/>
              </a:rPr>
              <a:t>10</a:t>
            </a:r>
            <a:r>
              <a:rPr lang="en-US" sz="3200" dirty="0">
                <a:solidFill>
                  <a:schemeClr val="tx2">
                    <a:lumMod val="50000"/>
                  </a:schemeClr>
                </a:solidFill>
                <a:latin typeface="+mn-lt"/>
              </a:rPr>
              <a:t>:  Policies and Procedures  </a:t>
            </a:r>
          </a:p>
          <a:p>
            <a:pPr marL="0" indent="0">
              <a:buNone/>
            </a:pPr>
            <a:endParaRPr lang="en-US" dirty="0"/>
          </a:p>
        </p:txBody>
      </p:sp>
      <p:sp>
        <p:nvSpPr>
          <p:cNvPr id="5" name="Rectangle 4"/>
          <p:cNvSpPr/>
          <p:nvPr/>
        </p:nvSpPr>
        <p:spPr>
          <a:xfrm>
            <a:off x="7503043" y="6595954"/>
            <a:ext cx="811441" cy="219291"/>
          </a:xfrm>
          <a:prstGeom prst="rect">
            <a:avLst/>
          </a:prstGeom>
        </p:spPr>
        <p:txBody>
          <a:bodyPr wrap="none">
            <a:spAutoFit/>
          </a:bodyPr>
          <a:lstStyle/>
          <a:p>
            <a:r>
              <a:rPr lang="en-US" sz="825" dirty="0"/>
              <a:t>©ACEND </a:t>
            </a:r>
            <a:r>
              <a:rPr lang="en-US" sz="825" dirty="0" smtClean="0"/>
              <a:t>2019</a:t>
            </a:r>
            <a:endParaRPr lang="en-US" sz="825" dirty="0"/>
          </a:p>
        </p:txBody>
      </p:sp>
      <p:sp>
        <p:nvSpPr>
          <p:cNvPr id="6" name="TextBox 5"/>
          <p:cNvSpPr txBox="1"/>
          <p:nvPr/>
        </p:nvSpPr>
        <p:spPr>
          <a:xfrm>
            <a:off x="135734" y="913765"/>
            <a:ext cx="5750870" cy="584775"/>
          </a:xfrm>
          <a:prstGeom prst="rect">
            <a:avLst/>
          </a:prstGeom>
          <a:noFill/>
        </p:spPr>
        <p:txBody>
          <a:bodyPr wrap="none" rtlCol="0">
            <a:spAutoFit/>
          </a:bodyPr>
          <a:lstStyle/>
          <a:p>
            <a:r>
              <a:rPr lang="en-US" sz="3200" b="1" dirty="0" smtClean="0">
                <a:solidFill>
                  <a:schemeClr val="bg1"/>
                </a:solidFill>
              </a:rPr>
              <a:t>Standard and Required Elements</a:t>
            </a:r>
            <a:endParaRPr lang="en-US" sz="3200" b="1" dirty="0">
              <a:solidFill>
                <a:schemeClr val="bg1"/>
              </a:solidFill>
            </a:endParaRPr>
          </a:p>
        </p:txBody>
      </p:sp>
      <p:pic>
        <p:nvPicPr>
          <p:cNvPr id="8" name="Picture 7"/>
          <p:cNvPicPr>
            <a:picLocks noChangeAspect="1"/>
          </p:cNvPicPr>
          <p:nvPr/>
        </p:nvPicPr>
        <p:blipFill rotWithShape="1">
          <a:blip r:embed="rId5"/>
          <a:srcRect l="36079" t="17320" r="37352" b="21329"/>
          <a:stretch/>
        </p:blipFill>
        <p:spPr>
          <a:xfrm>
            <a:off x="6279277" y="2715310"/>
            <a:ext cx="2691079" cy="3495423"/>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12850889"/>
      </p:ext>
    </p:extLst>
  </p:cSld>
  <p:clrMapOvr>
    <a:masterClrMapping/>
  </p:clrMapOvr>
  <mc:AlternateContent xmlns:mc="http://schemas.openxmlformats.org/markup-compatibility/2006" xmlns:p14="http://schemas.microsoft.com/office/powerpoint/2010/main">
    <mc:Choice Requires="p14">
      <p:transition spd="slow" p14:dur="2000" advTm="37640"/>
    </mc:Choice>
    <mc:Fallback xmlns="">
      <p:transition spd="slow" advTm="37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dirty="0" smtClean="0">
                <a:solidFill>
                  <a:schemeClr val="tx2">
                    <a:lumMod val="50000"/>
                  </a:schemeClr>
                </a:solidFill>
                <a:latin typeface="+mn-lt"/>
              </a:rPr>
              <a:t>Standards</a:t>
            </a:r>
            <a:endParaRPr lang="en-US" sz="4200" dirty="0">
              <a:latin typeface="+mn-lt"/>
            </a:endParaRPr>
          </a:p>
        </p:txBody>
      </p:sp>
      <p:sp>
        <p:nvSpPr>
          <p:cNvPr id="9" name="Content Placeholder 8"/>
          <p:cNvSpPr>
            <a:spLocks noGrp="1"/>
          </p:cNvSpPr>
          <p:nvPr>
            <p:ph sz="quarter" idx="11"/>
          </p:nvPr>
        </p:nvSpPr>
        <p:spPr>
          <a:xfrm>
            <a:off x="135733" y="1684338"/>
            <a:ext cx="8827143" cy="4932362"/>
          </a:xfrm>
        </p:spPr>
        <p:txBody>
          <a:bodyPr>
            <a:normAutofit/>
          </a:bodyPr>
          <a:lstStyle/>
          <a:p>
            <a:r>
              <a:rPr lang="en-US" sz="3000" dirty="0" smtClean="0">
                <a:solidFill>
                  <a:schemeClr val="tx2">
                    <a:lumMod val="50000"/>
                  </a:schemeClr>
                </a:solidFill>
                <a:latin typeface="+mn-lt"/>
              </a:rPr>
              <a:t>Define minimum levels of quality</a:t>
            </a:r>
          </a:p>
          <a:p>
            <a:r>
              <a:rPr lang="en-US" sz="3000" dirty="0" smtClean="0">
                <a:solidFill>
                  <a:schemeClr val="tx2">
                    <a:lumMod val="50000"/>
                  </a:schemeClr>
                </a:solidFill>
                <a:latin typeface="+mn-lt"/>
              </a:rPr>
              <a:t>Basis for accreditation decisions</a:t>
            </a:r>
          </a:p>
          <a:p>
            <a:r>
              <a:rPr lang="en-US" sz="3000" dirty="0" smtClean="0">
                <a:solidFill>
                  <a:schemeClr val="tx2">
                    <a:lumMod val="50000"/>
                  </a:schemeClr>
                </a:solidFill>
                <a:latin typeface="+mn-lt"/>
              </a:rPr>
              <a:t>Applied equally to all programs</a:t>
            </a:r>
          </a:p>
          <a:p>
            <a:r>
              <a:rPr lang="en-US" sz="3000" dirty="0" smtClean="0">
                <a:solidFill>
                  <a:schemeClr val="tx2">
                    <a:lumMod val="50000"/>
                  </a:schemeClr>
                </a:solidFill>
                <a:latin typeface="+mn-lt"/>
              </a:rPr>
              <a:t>Revised on a routine basis</a:t>
            </a:r>
          </a:p>
          <a:p>
            <a:r>
              <a:rPr lang="en-US" sz="3000" dirty="0" smtClean="0">
                <a:solidFill>
                  <a:schemeClr val="tx2">
                    <a:lumMod val="50000"/>
                  </a:schemeClr>
                </a:solidFill>
                <a:latin typeface="+mn-lt"/>
              </a:rPr>
              <a:t>2017 Standards implementation: June 1, 2017</a:t>
            </a:r>
          </a:p>
          <a:p>
            <a:r>
              <a:rPr lang="en-US" sz="3000" dirty="0">
                <a:solidFill>
                  <a:schemeClr val="tx2">
                    <a:lumMod val="50000"/>
                  </a:schemeClr>
                </a:solidFill>
                <a:latin typeface="+mn-lt"/>
              </a:rPr>
              <a:t>R</a:t>
            </a:r>
            <a:r>
              <a:rPr lang="en-US" sz="3000" dirty="0" smtClean="0">
                <a:solidFill>
                  <a:schemeClr val="tx2">
                    <a:lumMod val="50000"/>
                  </a:schemeClr>
                </a:solidFill>
                <a:latin typeface="+mn-lt"/>
              </a:rPr>
              <a:t>evised 2017 Standards implementation: July 1, 2018</a:t>
            </a:r>
            <a:endParaRPr lang="en-US" sz="3000" dirty="0">
              <a:solidFill>
                <a:schemeClr val="tx2">
                  <a:lumMod val="50000"/>
                </a:schemeClr>
              </a:solidFill>
              <a:latin typeface="+mn-lt"/>
            </a:endParaRPr>
          </a:p>
        </p:txBody>
      </p:sp>
      <p:sp>
        <p:nvSpPr>
          <p:cNvPr id="5" name="Rectangle 4"/>
          <p:cNvSpPr/>
          <p:nvPr/>
        </p:nvSpPr>
        <p:spPr>
          <a:xfrm>
            <a:off x="7656158" y="6551505"/>
            <a:ext cx="811441" cy="219291"/>
          </a:xfrm>
          <a:prstGeom prst="rect">
            <a:avLst/>
          </a:prstGeom>
        </p:spPr>
        <p:txBody>
          <a:bodyPr wrap="none">
            <a:spAutoFit/>
          </a:bodyPr>
          <a:lstStyle/>
          <a:p>
            <a:r>
              <a:rPr lang="en-US" sz="825" dirty="0"/>
              <a:t>©ACEND </a:t>
            </a:r>
            <a:r>
              <a:rPr lang="en-US" sz="825" dirty="0" smtClean="0"/>
              <a:t>2019</a:t>
            </a:r>
            <a:endParaRPr lang="en-US" sz="825" dirty="0"/>
          </a:p>
        </p:txBody>
      </p:sp>
      <p:pic>
        <p:nvPicPr>
          <p:cNvPr id="13" name="Picture 12"/>
          <p:cNvPicPr>
            <a:picLocks noChangeAspect="1"/>
          </p:cNvPicPr>
          <p:nvPr/>
        </p:nvPicPr>
        <p:blipFill>
          <a:blip r:embed="rId5"/>
          <a:stretch>
            <a:fillRect/>
          </a:stretch>
        </p:blipFill>
        <p:spPr>
          <a:xfrm>
            <a:off x="3095687" y="4871911"/>
            <a:ext cx="1297829" cy="1638436"/>
          </a:xfrm>
          <a:prstGeom prst="rect">
            <a:avLst/>
          </a:prstGeom>
        </p:spPr>
      </p:pic>
      <p:pic>
        <p:nvPicPr>
          <p:cNvPr id="14" name="Picture 13"/>
          <p:cNvPicPr>
            <a:picLocks noChangeAspect="1"/>
          </p:cNvPicPr>
          <p:nvPr/>
        </p:nvPicPr>
        <p:blipFill>
          <a:blip r:embed="rId6"/>
          <a:stretch>
            <a:fillRect/>
          </a:stretch>
        </p:blipFill>
        <p:spPr>
          <a:xfrm>
            <a:off x="1683533" y="4871911"/>
            <a:ext cx="1314684" cy="1638436"/>
          </a:xfrm>
          <a:prstGeom prst="rect">
            <a:avLst/>
          </a:prstGeom>
        </p:spPr>
      </p:pic>
      <p:pic>
        <p:nvPicPr>
          <p:cNvPr id="15" name="Picture 14"/>
          <p:cNvPicPr>
            <a:picLocks noChangeAspect="1"/>
          </p:cNvPicPr>
          <p:nvPr/>
        </p:nvPicPr>
        <p:blipFill>
          <a:blip r:embed="rId7"/>
          <a:stretch>
            <a:fillRect/>
          </a:stretch>
        </p:blipFill>
        <p:spPr>
          <a:xfrm>
            <a:off x="297440" y="4840643"/>
            <a:ext cx="1288623" cy="1638436"/>
          </a:xfrm>
          <a:prstGeom prst="rect">
            <a:avLst/>
          </a:prstGeom>
        </p:spPr>
      </p:pic>
      <p:pic>
        <p:nvPicPr>
          <p:cNvPr id="16" name="Picture 15"/>
          <p:cNvPicPr>
            <a:picLocks noChangeAspect="1"/>
          </p:cNvPicPr>
          <p:nvPr/>
        </p:nvPicPr>
        <p:blipFill>
          <a:blip r:embed="rId8"/>
          <a:stretch>
            <a:fillRect/>
          </a:stretch>
        </p:blipFill>
        <p:spPr>
          <a:xfrm>
            <a:off x="4490986" y="4898169"/>
            <a:ext cx="1274839" cy="1580910"/>
          </a:xfrm>
          <a:prstGeom prst="rect">
            <a:avLst/>
          </a:prstGeom>
        </p:spPr>
      </p:pic>
      <p:pic>
        <p:nvPicPr>
          <p:cNvPr id="17" name="Picture 16"/>
          <p:cNvPicPr>
            <a:picLocks noChangeAspect="1"/>
          </p:cNvPicPr>
          <p:nvPr/>
        </p:nvPicPr>
        <p:blipFill>
          <a:blip r:embed="rId9"/>
          <a:stretch>
            <a:fillRect/>
          </a:stretch>
        </p:blipFill>
        <p:spPr>
          <a:xfrm>
            <a:off x="5900094" y="4897861"/>
            <a:ext cx="1343870" cy="1581218"/>
          </a:xfrm>
          <a:prstGeom prst="rect">
            <a:avLst/>
          </a:prstGeom>
        </p:spPr>
      </p:pic>
      <p:pic>
        <p:nvPicPr>
          <p:cNvPr id="18" name="Picture 17"/>
          <p:cNvPicPr>
            <a:picLocks noChangeAspect="1"/>
          </p:cNvPicPr>
          <p:nvPr/>
        </p:nvPicPr>
        <p:blipFill>
          <a:blip r:embed="rId10"/>
          <a:stretch>
            <a:fillRect/>
          </a:stretch>
        </p:blipFill>
        <p:spPr>
          <a:xfrm>
            <a:off x="7400581" y="4897861"/>
            <a:ext cx="1322597" cy="161248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54859124"/>
      </p:ext>
    </p:extLst>
  </p:cSld>
  <p:clrMapOvr>
    <a:masterClrMapping/>
  </p:clrMapOvr>
  <mc:AlternateContent xmlns:mc="http://schemas.openxmlformats.org/markup-compatibility/2006" xmlns:p14="http://schemas.microsoft.com/office/powerpoint/2010/main">
    <mc:Choice Requires="p14">
      <p:transition spd="slow" p14:dur="2000" advTm="47759"/>
    </mc:Choice>
    <mc:Fallback xmlns="">
      <p:transition spd="slow" advTm="47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800" b="1" dirty="0" smtClean="0">
                <a:solidFill>
                  <a:schemeClr val="tx2">
                    <a:lumMod val="50000"/>
                  </a:schemeClr>
                </a:solidFill>
                <a:latin typeface="+mn-lt"/>
              </a:rPr>
              <a:t>Abbreviations</a:t>
            </a:r>
            <a:endParaRPr lang="en-US" sz="3800" b="1" dirty="0">
              <a:solidFill>
                <a:schemeClr val="tx2">
                  <a:lumMod val="50000"/>
                </a:schemeClr>
              </a:solidFill>
              <a:latin typeface="+mn-lt"/>
            </a:endParaRPr>
          </a:p>
        </p:txBody>
      </p:sp>
      <p:sp>
        <p:nvSpPr>
          <p:cNvPr id="2" name="Text Placeholder 1"/>
          <p:cNvSpPr>
            <a:spLocks noGrp="1"/>
          </p:cNvSpPr>
          <p:nvPr>
            <p:ph type="body" sz="quarter" idx="10"/>
          </p:nvPr>
        </p:nvSpPr>
        <p:spPr/>
        <p:txBody>
          <a:bodyPr/>
          <a:lstStyle/>
          <a:p>
            <a:endParaRPr lang="en-US"/>
          </a:p>
        </p:txBody>
      </p:sp>
      <p:sp>
        <p:nvSpPr>
          <p:cNvPr id="7" name="Content Placeholder 6"/>
          <p:cNvSpPr>
            <a:spLocks noGrp="1"/>
          </p:cNvSpPr>
          <p:nvPr>
            <p:ph sz="quarter" idx="11"/>
          </p:nvPr>
        </p:nvSpPr>
        <p:spPr>
          <a:xfrm>
            <a:off x="135733" y="1684338"/>
            <a:ext cx="8921769" cy="4932362"/>
          </a:xfrm>
        </p:spPr>
        <p:txBody>
          <a:bodyPr>
            <a:normAutofit lnSpcReduction="10000"/>
          </a:bodyPr>
          <a:lstStyle/>
          <a:p>
            <a:pPr>
              <a:spcAft>
                <a:spcPts val="600"/>
              </a:spcAft>
            </a:pPr>
            <a:r>
              <a:rPr lang="en-US" sz="3200" b="1" dirty="0" smtClean="0">
                <a:solidFill>
                  <a:srgbClr val="CF8C07"/>
                </a:solidFill>
                <a:latin typeface="+mn-lt"/>
              </a:rPr>
              <a:t>CRDN</a:t>
            </a:r>
            <a:r>
              <a:rPr lang="en-US" sz="3200" dirty="0">
                <a:solidFill>
                  <a:schemeClr val="tx2">
                    <a:lumMod val="50000"/>
                  </a:schemeClr>
                </a:solidFill>
                <a:latin typeface="+mn-lt"/>
              </a:rPr>
              <a:t> – </a:t>
            </a:r>
            <a:r>
              <a:rPr lang="en-US" sz="3200" dirty="0" smtClean="0">
                <a:solidFill>
                  <a:schemeClr val="tx2">
                    <a:lumMod val="50000"/>
                  </a:schemeClr>
                </a:solidFill>
                <a:latin typeface="+mn-lt"/>
              </a:rPr>
              <a:t>Competencies for Registered Dietitian Nutritionist (CP, DI, FDE, IDE)</a:t>
            </a:r>
            <a:endParaRPr lang="en-US" sz="3200" b="1" dirty="0" smtClean="0">
              <a:solidFill>
                <a:srgbClr val="CF8C07"/>
              </a:solidFill>
              <a:latin typeface="+mn-lt"/>
            </a:endParaRPr>
          </a:p>
          <a:p>
            <a:pPr>
              <a:spcAft>
                <a:spcPts val="600"/>
              </a:spcAft>
            </a:pPr>
            <a:r>
              <a:rPr lang="en-US" sz="3200" b="1" dirty="0" smtClean="0">
                <a:solidFill>
                  <a:srgbClr val="CF8C07"/>
                </a:solidFill>
                <a:latin typeface="+mn-lt"/>
              </a:rPr>
              <a:t>KRDN</a:t>
            </a:r>
            <a:r>
              <a:rPr lang="en-US" sz="3200" dirty="0">
                <a:solidFill>
                  <a:schemeClr val="tx2">
                    <a:lumMod val="50000"/>
                  </a:schemeClr>
                </a:solidFill>
                <a:latin typeface="+mn-lt"/>
              </a:rPr>
              <a:t> – </a:t>
            </a:r>
            <a:r>
              <a:rPr lang="en-US" sz="3200" dirty="0" smtClean="0">
                <a:solidFill>
                  <a:schemeClr val="tx2">
                    <a:lumMod val="50000"/>
                  </a:schemeClr>
                </a:solidFill>
                <a:latin typeface="+mn-lt"/>
              </a:rPr>
              <a:t>Knowledge for </a:t>
            </a:r>
            <a:r>
              <a:rPr lang="en-US" sz="3200" dirty="0">
                <a:solidFill>
                  <a:schemeClr val="tx2">
                    <a:lumMod val="50000"/>
                  </a:schemeClr>
                </a:solidFill>
                <a:latin typeface="+mn-lt"/>
              </a:rPr>
              <a:t>Registered Dietitian Nutritionist (CP, </a:t>
            </a:r>
            <a:r>
              <a:rPr lang="en-US" sz="3200" dirty="0" smtClean="0">
                <a:solidFill>
                  <a:schemeClr val="tx2">
                    <a:lumMod val="50000"/>
                  </a:schemeClr>
                </a:solidFill>
                <a:latin typeface="+mn-lt"/>
              </a:rPr>
              <a:t>DPD, FDE</a:t>
            </a:r>
            <a:r>
              <a:rPr lang="en-US" sz="3200" dirty="0">
                <a:solidFill>
                  <a:schemeClr val="tx2">
                    <a:lumMod val="50000"/>
                  </a:schemeClr>
                </a:solidFill>
                <a:latin typeface="+mn-lt"/>
              </a:rPr>
              <a:t>, IDE)</a:t>
            </a:r>
            <a:r>
              <a:rPr lang="en-US" sz="3200" dirty="0" smtClean="0">
                <a:solidFill>
                  <a:schemeClr val="tx2">
                    <a:lumMod val="50000"/>
                  </a:schemeClr>
                </a:solidFill>
                <a:latin typeface="+mn-lt"/>
              </a:rPr>
              <a:t> </a:t>
            </a:r>
            <a:endParaRPr lang="en-US" sz="3200" b="1" dirty="0" smtClean="0">
              <a:solidFill>
                <a:srgbClr val="CF8C07"/>
              </a:solidFill>
              <a:latin typeface="+mn-lt"/>
            </a:endParaRPr>
          </a:p>
          <a:p>
            <a:pPr>
              <a:spcAft>
                <a:spcPts val="600"/>
              </a:spcAft>
            </a:pPr>
            <a:r>
              <a:rPr lang="en-US" sz="3200" b="1" dirty="0" smtClean="0">
                <a:solidFill>
                  <a:srgbClr val="CF8C07"/>
                </a:solidFill>
                <a:latin typeface="+mn-lt"/>
              </a:rPr>
              <a:t>CNDT</a:t>
            </a:r>
            <a:r>
              <a:rPr lang="en-US" sz="3200" dirty="0">
                <a:solidFill>
                  <a:schemeClr val="tx2">
                    <a:lumMod val="50000"/>
                  </a:schemeClr>
                </a:solidFill>
                <a:latin typeface="+mn-lt"/>
              </a:rPr>
              <a:t> – </a:t>
            </a:r>
            <a:r>
              <a:rPr lang="en-US" sz="3200" dirty="0" smtClean="0">
                <a:solidFill>
                  <a:schemeClr val="tx2">
                    <a:lumMod val="50000"/>
                  </a:schemeClr>
                </a:solidFill>
                <a:latin typeface="+mn-lt"/>
              </a:rPr>
              <a:t>Competencies for Nutrition and Dietetic Technicians, Registered (DT) </a:t>
            </a:r>
          </a:p>
          <a:p>
            <a:pPr>
              <a:spcAft>
                <a:spcPts val="600"/>
              </a:spcAft>
            </a:pPr>
            <a:r>
              <a:rPr lang="en-US" sz="3200" b="1" dirty="0" smtClean="0">
                <a:solidFill>
                  <a:srgbClr val="CF8C07"/>
                </a:solidFill>
                <a:latin typeface="+mn-lt"/>
              </a:rPr>
              <a:t>KNDT </a:t>
            </a:r>
            <a:r>
              <a:rPr lang="en-US" sz="3200" dirty="0">
                <a:solidFill>
                  <a:schemeClr val="tx2">
                    <a:lumMod val="50000"/>
                  </a:schemeClr>
                </a:solidFill>
                <a:latin typeface="+mn-lt"/>
              </a:rPr>
              <a:t>– </a:t>
            </a:r>
            <a:r>
              <a:rPr lang="en-US" sz="3200" dirty="0" smtClean="0">
                <a:solidFill>
                  <a:schemeClr val="tx2">
                    <a:lumMod val="50000"/>
                  </a:schemeClr>
                </a:solidFill>
                <a:latin typeface="+mn-lt"/>
              </a:rPr>
              <a:t>Knowledge </a:t>
            </a:r>
            <a:r>
              <a:rPr lang="en-US" sz="3200" dirty="0">
                <a:solidFill>
                  <a:schemeClr val="tx2">
                    <a:lumMod val="50000"/>
                  </a:schemeClr>
                </a:solidFill>
                <a:latin typeface="+mn-lt"/>
              </a:rPr>
              <a:t>for Nutrition and Dietetic </a:t>
            </a:r>
            <a:r>
              <a:rPr lang="en-US" sz="3200" dirty="0" smtClean="0">
                <a:solidFill>
                  <a:schemeClr val="tx2">
                    <a:lumMod val="50000"/>
                  </a:schemeClr>
                </a:solidFill>
                <a:latin typeface="+mn-lt"/>
              </a:rPr>
              <a:t>Technicians, Registered </a:t>
            </a:r>
            <a:r>
              <a:rPr lang="en-US" sz="3200" dirty="0">
                <a:solidFill>
                  <a:schemeClr val="tx2">
                    <a:lumMod val="50000"/>
                  </a:schemeClr>
                </a:solidFill>
                <a:latin typeface="+mn-lt"/>
              </a:rPr>
              <a:t>(DT</a:t>
            </a:r>
            <a:r>
              <a:rPr lang="en-US" sz="3200" dirty="0" smtClean="0">
                <a:solidFill>
                  <a:schemeClr val="tx2">
                    <a:lumMod val="50000"/>
                  </a:schemeClr>
                </a:solidFill>
                <a:latin typeface="+mn-lt"/>
              </a:rPr>
              <a:t>)</a:t>
            </a:r>
          </a:p>
          <a:p>
            <a:pPr>
              <a:spcAft>
                <a:spcPts val="600"/>
              </a:spcAft>
            </a:pPr>
            <a:r>
              <a:rPr lang="en-US" sz="3200" b="1" dirty="0" smtClean="0">
                <a:solidFill>
                  <a:srgbClr val="CF8C07"/>
                </a:solidFill>
                <a:latin typeface="+mn-lt"/>
              </a:rPr>
              <a:t>SLO</a:t>
            </a:r>
            <a:r>
              <a:rPr lang="en-US" sz="3200" dirty="0" smtClean="0">
                <a:solidFill>
                  <a:schemeClr val="tx2">
                    <a:lumMod val="50000"/>
                  </a:schemeClr>
                </a:solidFill>
                <a:latin typeface="+mn-lt"/>
              </a:rPr>
              <a:t> – Student Learning Outcomes</a:t>
            </a:r>
          </a:p>
          <a:p>
            <a:pPr marL="0" indent="0">
              <a:buNone/>
            </a:pPr>
            <a:r>
              <a:rPr lang="en-US" sz="2800" dirty="0" smtClean="0">
                <a:solidFill>
                  <a:schemeClr val="tx2">
                    <a:lumMod val="50000"/>
                  </a:schemeClr>
                </a:solidFill>
              </a:rPr>
              <a:t>https://www.eatrightpro.org/ACEND</a:t>
            </a:r>
            <a:endParaRPr lang="en-US" sz="2800" dirty="0">
              <a:solidFill>
                <a:schemeClr val="tx2">
                  <a:lumMod val="50000"/>
                </a:schemeClr>
              </a:solidFill>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77696290"/>
      </p:ext>
    </p:extLst>
  </p:cSld>
  <p:clrMapOvr>
    <a:masterClrMapping/>
  </p:clrMapOvr>
  <mc:AlternateContent xmlns:mc="http://schemas.openxmlformats.org/markup-compatibility/2006" xmlns:p14="http://schemas.microsoft.com/office/powerpoint/2010/main">
    <mc:Choice Requires="p14">
      <p:transition spd="slow" p14:dur="2000" advTm="99296"/>
    </mc:Choice>
    <mc:Fallback xmlns="">
      <p:transition spd="slow" advTm="99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8318850d-6ed7-4364-94b2-eae6dc6ebb67"/>
  <p:tag name="ARTICULATE_SLIDE_COUNT" val="8"/>
  <p:tag name="ARTICULATE_REFERENCE_COUNT" val="0"/>
  <p:tag name="ARTICULATE_PLAYER_GLOSSARY_XML" val="&lt;?xml version=&quot;1.0&quot; encoding=&quot;utf-16&quot;?&gt;&lt;glossary xmlns:xsi=&quot;http://www.w3.org/2001/XMLSchema-instance&quot; xmlns:xsd=&quot;http://www.w3.org/2001/XMLSchema&quot;&gt;&lt;terms /&gt;&lt;/glossary&gt;"/>
  <p:tag name="TAG_BACKING_FORM_KEY" val="1710110-d:\dropbox (articulate)\!active_work\blog posts\free templates\timeline\colored-ash-demo.pptx"/>
  <p:tag name="ARTICULATE_USED_PAGE_ORIENTATION" val="1"/>
  <p:tag name="ARTICULATE_USED_PAGE_SIZE" val="7"/>
  <p:tag name="ARTICULATE_PRESENTER_VERSION" val="7"/>
  <p:tag name="ARTICULATE_PROJECT_OPEN" val="1"/>
  <p:tag name="ARTICULATE_PACKAGE_INSTRUCTIONS" val="Read the notes on slide 1 and 2"/>
  <p:tag name="ARTICULATE_PACKAGE_VERSION" val="1.0"/>
  <p:tag name="ARTICULATE_PACKAGE_AUTHOR" val="Tom Kuhlmann"/>
  <p:tag name="ARTICULATE_PACKAGE_TITLE" val="colored-ash"/>
  <p:tag name="ARTICULATE_PACKAGE_NAME" val="D:\Dropbox (Articulate)\!active_work\Blog Posts\free templates\timeline\colored-ash_package.zip"/>
</p:tagLst>
</file>

<file path=ppt/tags/tag10.xml><?xml version="1.0" encoding="utf-8"?>
<p:tagLst xmlns:a="http://schemas.openxmlformats.org/drawingml/2006/main" xmlns:r="http://schemas.openxmlformats.org/officeDocument/2006/relationships" xmlns:p="http://schemas.openxmlformats.org/presentationml/2006/main">
  <p:tag name="AUDIO_ID" val="259"/>
  <p:tag name="ARTICULATE_TITLE_TAG" val="Segment 03"/>
  <p:tag name="ARTICULATE_NAV_LEVEL" val="1"/>
  <p:tag name="ARTICULATE_SLIDE_PRESENTER_GUID" val="34c96ad6-f562-4bbf-8616-9b5ed8132772"/>
  <p:tag name="ARTICULATE_SLIDE_PAUSE" val="1"/>
  <p:tag name="ARTICULATE_LOCK_SLIDE" val="0"/>
  <p:tag name="ARTICULATE_HIDE_SLIDE" val="0"/>
  <p:tag name="ARTICULATE_PLAYER_CONTROL_PREVIOUS" val="False"/>
  <p:tag name="ARTICULATE_PLAYER_CONTROL_NEXT" val="False"/>
  <p:tag name="ARTICULATE_USED_LAYOUT" val="3"/>
</p:tagLst>
</file>

<file path=ppt/tags/tag11.xml><?xml version="1.0" encoding="utf-8"?>
<p:tagLst xmlns:a="http://schemas.openxmlformats.org/drawingml/2006/main" xmlns:r="http://schemas.openxmlformats.org/officeDocument/2006/relationships" xmlns:p="http://schemas.openxmlformats.org/presentationml/2006/main">
  <p:tag name="AUDIO_ID" val="259"/>
  <p:tag name="ARTICULATE_TITLE_TAG" val="Segment 03"/>
  <p:tag name="ARTICULATE_NAV_LEVEL" val="1"/>
  <p:tag name="ARTICULATE_SLIDE_PRESENTER_GUID" val="34c96ad6-f562-4bbf-8616-9b5ed8132772"/>
  <p:tag name="ARTICULATE_SLIDE_PAUSE" val="1"/>
  <p:tag name="ARTICULATE_LOCK_SLIDE" val="0"/>
  <p:tag name="ARTICULATE_HIDE_SLIDE" val="0"/>
  <p:tag name="ARTICULATE_PLAYER_CONTROL_PREVIOUS" val="False"/>
  <p:tag name="ARTICULATE_PLAYER_CONTROL_NEXT" val="False"/>
  <p:tag name="ARTICULATE_USED_LAYOUT" val="3"/>
</p:tagLst>
</file>

<file path=ppt/tags/tag12.xml><?xml version="1.0" encoding="utf-8"?>
<p:tagLst xmlns:a="http://schemas.openxmlformats.org/drawingml/2006/main" xmlns:r="http://schemas.openxmlformats.org/officeDocument/2006/relationships" xmlns:p="http://schemas.openxmlformats.org/presentationml/2006/main">
  <p:tag name="AUDIO_ID" val="257"/>
  <p:tag name="ARTICULATE_TITLE_TAG" val="Segment 01-A"/>
  <p:tag name="ARTICULATE_NAV_LEVEL" val="1"/>
  <p:tag name="ARTICULATE_SLIDE_PRESENTER_GUID" val="34c96ad6-f562-4bbf-8616-9b5ed8132772"/>
  <p:tag name="ARTICULATE_SLIDE_PAUSE" val="1"/>
  <p:tag name="ARTICULATE_LOCK_SLIDE" val="0"/>
  <p:tag name="ARTICULATE_HIDE_SLIDE" val="0"/>
  <p:tag name="ARTICULATE_PLAYER_CONTROL_PREVIOUS" val="False"/>
  <p:tag name="ARTICULATE_PLAYER_CONTROL_NEXT" val="False"/>
  <p:tag name="ARTICULATE_USED_LAYOUT" val="2"/>
</p:tagLst>
</file>

<file path=ppt/tags/tag13.xml><?xml version="1.0" encoding="utf-8"?>
<p:tagLst xmlns:a="http://schemas.openxmlformats.org/drawingml/2006/main" xmlns:r="http://schemas.openxmlformats.org/officeDocument/2006/relationships" xmlns:p="http://schemas.openxmlformats.org/presentationml/2006/main">
  <p:tag name="AUDIO_ID" val="257"/>
  <p:tag name="ARTICULATE_TITLE_TAG" val="Segment 01-A"/>
  <p:tag name="ARTICULATE_NAV_LEVEL" val="1"/>
  <p:tag name="ARTICULATE_SLIDE_PRESENTER_GUID" val="34c96ad6-f562-4bbf-8616-9b5ed8132772"/>
  <p:tag name="ARTICULATE_SLIDE_PAUSE" val="1"/>
  <p:tag name="ARTICULATE_LOCK_SLIDE" val="0"/>
  <p:tag name="ARTICULATE_HIDE_SLIDE" val="0"/>
  <p:tag name="ARTICULATE_PLAYER_CONTROL_PREVIOUS" val="False"/>
  <p:tag name="ARTICULATE_PLAYER_CONTROL_NEXT" val="False"/>
  <p:tag name="ARTICULATE_USED_LAYOUT" val="2"/>
</p:tagLst>
</file>

<file path=ppt/tags/tag14.xml><?xml version="1.0" encoding="utf-8"?>
<p:tagLst xmlns:a="http://schemas.openxmlformats.org/drawingml/2006/main" xmlns:r="http://schemas.openxmlformats.org/officeDocument/2006/relationships" xmlns:p="http://schemas.openxmlformats.org/presentationml/2006/main">
  <p:tag name="AUDIO_ID" val="260"/>
  <p:tag name="ARTICULATE_TITLE_TAG" val="Segment 04"/>
  <p:tag name="ARTICULATE_NAV_LEVEL" val="1"/>
  <p:tag name="ARTICULATE_SLIDE_PRESENTER_GUID" val="34c96ad6-f562-4bbf-8616-9b5ed8132772"/>
  <p:tag name="ARTICULATE_SLIDE_PAUSE" val="1"/>
  <p:tag name="ARTICULATE_LOCK_SLIDE" val="0"/>
  <p:tag name="ARTICULATE_HIDE_SLIDE" val="0"/>
  <p:tag name="ARTICULATE_PLAYER_CONTROL_PREVIOUS" val="False"/>
  <p:tag name="ARTICULATE_PLAYER_CONTROL_NEXT" val="False"/>
  <p:tag name="ARTICULATE_USED_LAYOUT" val="4"/>
</p:tagLst>
</file>

<file path=ppt/tags/tag15.xml><?xml version="1.0" encoding="utf-8"?>
<p:tagLst xmlns:a="http://schemas.openxmlformats.org/drawingml/2006/main" xmlns:r="http://schemas.openxmlformats.org/officeDocument/2006/relationships" xmlns:p="http://schemas.openxmlformats.org/presentationml/2006/main">
  <p:tag name="AUDIO_ID" val="259"/>
  <p:tag name="ARTICULATE_TITLE_TAG" val="Segment 03"/>
  <p:tag name="ARTICULATE_NAV_LEVEL" val="1"/>
  <p:tag name="ARTICULATE_SLIDE_PRESENTER_GUID" val="34c96ad6-f562-4bbf-8616-9b5ed8132772"/>
  <p:tag name="ARTICULATE_SLIDE_PAUSE" val="1"/>
  <p:tag name="ARTICULATE_LOCK_SLIDE" val="0"/>
  <p:tag name="ARTICULATE_HIDE_SLIDE" val="0"/>
  <p:tag name="ARTICULATE_PLAYER_CONTROL_PREVIOUS" val="False"/>
  <p:tag name="ARTICULATE_PLAYER_CONTROL_NEXT" val="False"/>
  <p:tag name="ARTICULATE_USED_LAYOUT" val="3"/>
</p:tagLst>
</file>

<file path=ppt/tags/tag16.xml><?xml version="1.0" encoding="utf-8"?>
<p:tagLst xmlns:a="http://schemas.openxmlformats.org/drawingml/2006/main" xmlns:r="http://schemas.openxmlformats.org/officeDocument/2006/relationships" xmlns:p="http://schemas.openxmlformats.org/presentationml/2006/main">
  <p:tag name="AUDIO_ID" val="256"/>
  <p:tag name="ARTICULATE_TITLE_TAG" val="Timeline"/>
  <p:tag name="ARTICULATE_NAV_LEVEL" val="1"/>
  <p:tag name="ARTICULATE_SLIDE_PRESENTER_GUID" val="34c96ad6-f562-4bbf-8616-9b5ed8132772"/>
  <p:tag name="ARTICULATE_SLIDE_PAUSE" val="1"/>
  <p:tag name="ARTICULATE_LOCK_SLIDE" val="0"/>
  <p:tag name="ARTICULATE_HIDE_SLIDE" val="0"/>
  <p:tag name="ARTICULATE_PLAYER_CONTROL_PREVIOUS" val="False"/>
  <p:tag name="ARTICULATE_PLAYER_CONTROL_NEXT" val="False"/>
  <p:tag name="ARTICULATE_SLIDE_THUMBNAIL_REFRESH" val="1"/>
  <p:tag name="ARTICULATE_USED_LAYOUT"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UDIO_ID" val="256"/>
  <p:tag name="ARTICULATE_TITLE_TAG" val="Timeline"/>
  <p:tag name="ARTICULATE_NAV_LEVEL" val="1"/>
  <p:tag name="ARTICULATE_SLIDE_PRESENTER_GUID" val="34c96ad6-f562-4bbf-8616-9b5ed8132772"/>
  <p:tag name="ARTICULATE_SLIDE_PAUSE" val="1"/>
  <p:tag name="ARTICULATE_LOCK_SLIDE" val="0"/>
  <p:tag name="ARTICULATE_HIDE_SLIDE" val="0"/>
  <p:tag name="ARTICULATE_PLAYER_CONTROL_PREVIOUS" val="False"/>
  <p:tag name="ARTICULATE_PLAYER_CONTROL_NEXT" val="False"/>
  <p:tag name="ARTICULATE_SLIDE_THUMBNAIL_REFRESH" val="1"/>
  <p:tag name="ARTICULATE_USED_LAYOUT" val="1"/>
</p:tagLst>
</file>

<file path=ppt/tags/tag8.xml><?xml version="1.0" encoding="utf-8"?>
<p:tagLst xmlns:a="http://schemas.openxmlformats.org/drawingml/2006/main" xmlns:r="http://schemas.openxmlformats.org/officeDocument/2006/relationships" xmlns:p="http://schemas.openxmlformats.org/presentationml/2006/main">
  <p:tag name="AUDIO_ID" val="259"/>
  <p:tag name="ARTICULATE_TITLE_TAG" val="Segment 03"/>
  <p:tag name="ARTICULATE_NAV_LEVEL" val="1"/>
  <p:tag name="ARTICULATE_SLIDE_PRESENTER_GUID" val="34c96ad6-f562-4bbf-8616-9b5ed8132772"/>
  <p:tag name="ARTICULATE_SLIDE_PAUSE" val="1"/>
  <p:tag name="ARTICULATE_LOCK_SLIDE" val="0"/>
  <p:tag name="ARTICULATE_HIDE_SLIDE" val="0"/>
  <p:tag name="ARTICULATE_PLAYER_CONTROL_PREVIOUS" val="False"/>
  <p:tag name="ARTICULATE_PLAYER_CONTROL_NEXT" val="False"/>
  <p:tag name="ARTICULATE_USED_LAYOUT" val="3"/>
</p:tagLst>
</file>

<file path=ppt/tags/tag9.xml><?xml version="1.0" encoding="utf-8"?>
<p:tagLst xmlns:a="http://schemas.openxmlformats.org/drawingml/2006/main" xmlns:r="http://schemas.openxmlformats.org/officeDocument/2006/relationships" xmlns:p="http://schemas.openxmlformats.org/presentationml/2006/main">
  <p:tag name="AUDIO_ID" val="259"/>
  <p:tag name="ARTICULATE_TITLE_TAG" val="Segment 03"/>
  <p:tag name="ARTICULATE_NAV_LEVEL" val="1"/>
  <p:tag name="ARTICULATE_SLIDE_PRESENTER_GUID" val="34c96ad6-f562-4bbf-8616-9b5ed8132772"/>
  <p:tag name="ARTICULATE_SLIDE_PAUSE" val="1"/>
  <p:tag name="ARTICULATE_LOCK_SLIDE" val="0"/>
  <p:tag name="ARTICULATE_HIDE_SLIDE" val="0"/>
  <p:tag name="ARTICULATE_PLAYER_CONTROL_PREVIOUS" val="False"/>
  <p:tag name="ARTICULATE_PLAYER_CONTROL_NEXT" val="False"/>
  <p:tag name="ARTICULATE_USED_LAYOUT" val="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ND Workshop Template.potx" id="{35B997FB-2623-463B-A776-A5DB55164A3C}" vid="{7DCF4926-7BB8-41C4-B28E-B73D8E0604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7495</TotalTime>
  <Words>4415</Words>
  <Application>Microsoft Office PowerPoint</Application>
  <PresentationFormat>On-screen Show (4:3)</PresentationFormat>
  <Paragraphs>313</Paragraphs>
  <Slides>32</Slides>
  <Notes>32</Notes>
  <HiddenSlides>0</HiddenSlides>
  <MMClips>32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Segoe UI</vt:lpstr>
      <vt:lpstr>Segoe UI Semibold</vt:lpstr>
      <vt:lpstr>Wingdings</vt:lpstr>
      <vt:lpstr>Office Theme</vt:lpstr>
      <vt:lpstr>ACEND® 2017 Accreditation Standards Overview</vt:lpstr>
      <vt:lpstr>Objectives</vt:lpstr>
      <vt:lpstr>Academy Relationships</vt:lpstr>
      <vt:lpstr>About ACEND</vt:lpstr>
      <vt:lpstr>Role of Program Director </vt:lpstr>
      <vt:lpstr>Role of Faculty and Preceptors</vt:lpstr>
      <vt:lpstr>2017 ACEND Accreditation Standards </vt:lpstr>
      <vt:lpstr>Standards</vt:lpstr>
      <vt:lpstr>Abbreviations</vt:lpstr>
      <vt:lpstr>Standard 5</vt:lpstr>
      <vt:lpstr>Standard 5</vt:lpstr>
      <vt:lpstr>Curriculum Depth and Breadth</vt:lpstr>
      <vt:lpstr>Curriculum Depth and Breadth</vt:lpstr>
      <vt:lpstr>Curriculum Depth and Breadth</vt:lpstr>
      <vt:lpstr>Standard 5</vt:lpstr>
      <vt:lpstr>Curriculum Map</vt:lpstr>
      <vt:lpstr>Curriculum Map</vt:lpstr>
      <vt:lpstr>Standard 5</vt:lpstr>
      <vt:lpstr>Required Element 5.3</vt:lpstr>
      <vt:lpstr>Standard 5</vt:lpstr>
      <vt:lpstr>Standard 6</vt:lpstr>
      <vt:lpstr>Standard 6</vt:lpstr>
      <vt:lpstr>Standard 6</vt:lpstr>
      <vt:lpstr>Standard 6</vt:lpstr>
      <vt:lpstr>Standard 6</vt:lpstr>
      <vt:lpstr>Standard 7</vt:lpstr>
      <vt:lpstr>Standard 7</vt:lpstr>
      <vt:lpstr>Standard 7</vt:lpstr>
      <vt:lpstr>Standard 7</vt:lpstr>
      <vt:lpstr>Standard 7</vt:lpstr>
      <vt:lpstr>For more information</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Mary Gregoire</dc:creator>
  <cp:lastModifiedBy>Amy Anichini</cp:lastModifiedBy>
  <cp:revision>342</cp:revision>
  <cp:lastPrinted>2019-02-14T15:31:53Z</cp:lastPrinted>
  <dcterms:created xsi:type="dcterms:W3CDTF">2016-08-11T13:47:36Z</dcterms:created>
  <dcterms:modified xsi:type="dcterms:W3CDTF">2019-02-15T15:09:29Z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Presentation2</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08EFEC33-DE96-4167-B4F3-166E49695465</vt:lpwstr>
  </property>
  <property fmtid="{D5CDD505-2E9C-101B-9397-08002B2CF9AE}" pid="6" name="ArticulateProjectFull">
    <vt:lpwstr>D:\Dropbox (Articulate)\!active_work\Blog Posts\free templates\timeline\colored-ash-demo.ppta</vt:lpwstr>
  </property>
</Properties>
</file>